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73" r:id="rId12"/>
    <p:sldId id="265" r:id="rId13"/>
    <p:sldId id="266" r:id="rId14"/>
    <p:sldId id="267" r:id="rId15"/>
    <p:sldId id="274" r:id="rId16"/>
    <p:sldId id="268" r:id="rId17"/>
    <p:sldId id="269" r:id="rId18"/>
    <p:sldId id="270" r:id="rId19"/>
    <p:sldId id="271" r:id="rId20"/>
  </p:sldIdLst>
  <p:sldSz cx="10693400" cy="756285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727" cy="495994"/>
          </a:xfrm>
          <a:prstGeom prst="rect">
            <a:avLst/>
          </a:prstGeom>
        </p:spPr>
        <p:txBody>
          <a:bodyPr vert="horz" lIns="83768" tIns="41884" rIns="83768" bIns="41884" rtlCol="0"/>
          <a:lstStyle>
            <a:lvl1pPr algn="l">
              <a:defRPr sz="11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940" y="2"/>
            <a:ext cx="2944717" cy="495994"/>
          </a:xfrm>
          <a:prstGeom prst="rect">
            <a:avLst/>
          </a:prstGeom>
        </p:spPr>
        <p:txBody>
          <a:bodyPr vert="horz" lIns="83768" tIns="41884" rIns="83768" bIns="41884" rtlCol="0"/>
          <a:lstStyle>
            <a:lvl1pPr algn="r">
              <a:defRPr sz="1100"/>
            </a:lvl1pPr>
          </a:lstStyle>
          <a:p>
            <a:fld id="{FD55A3C0-285B-4AF6-B7CD-177FF5BB3CBC}" type="datetimeFigureOut">
              <a:rPr lang="pt-BR" smtClean="0"/>
              <a:pPr/>
              <a:t>28/02/2020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149"/>
            <a:ext cx="2945727" cy="495994"/>
          </a:xfrm>
          <a:prstGeom prst="rect">
            <a:avLst/>
          </a:prstGeom>
        </p:spPr>
        <p:txBody>
          <a:bodyPr vert="horz" lIns="83768" tIns="41884" rIns="83768" bIns="41884" rtlCol="0" anchor="b"/>
          <a:lstStyle>
            <a:lvl1pPr algn="l">
              <a:defRPr sz="11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940" y="9430149"/>
            <a:ext cx="2944717" cy="495994"/>
          </a:xfrm>
          <a:prstGeom prst="rect">
            <a:avLst/>
          </a:prstGeom>
        </p:spPr>
        <p:txBody>
          <a:bodyPr vert="horz" lIns="83768" tIns="41884" rIns="83768" bIns="41884" rtlCol="0" anchor="b"/>
          <a:lstStyle>
            <a:lvl1pPr algn="r">
              <a:defRPr sz="1100"/>
            </a:lvl1pPr>
          </a:lstStyle>
          <a:p>
            <a:fld id="{B566D4A2-4930-4ED2-A29A-6FDE42EF557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22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6275" y="561975"/>
            <a:ext cx="9458325" cy="636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4819" y="350520"/>
            <a:ext cx="9803892" cy="669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031" y="975106"/>
            <a:ext cx="9673336" cy="1401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1467" y="3130931"/>
            <a:ext cx="8030464" cy="2447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5458" y="339344"/>
            <a:ext cx="7681595" cy="469679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67055" marR="558165" algn="ctr">
              <a:lnSpc>
                <a:spcPts val="4020"/>
              </a:lnSpc>
              <a:spcBef>
                <a:spcPts val="385"/>
              </a:spcBef>
            </a:pPr>
            <a:r>
              <a:rPr sz="3500" spc="-5" dirty="0">
                <a:latin typeface="Arial"/>
                <a:cs typeface="Arial"/>
              </a:rPr>
              <a:t>ESTADO </a:t>
            </a:r>
            <a:r>
              <a:rPr sz="3500" dirty="0">
                <a:latin typeface="Arial"/>
                <a:cs typeface="Arial"/>
              </a:rPr>
              <a:t>DE </a:t>
            </a:r>
            <a:r>
              <a:rPr sz="3500" spc="-5" dirty="0">
                <a:latin typeface="Arial"/>
                <a:cs typeface="Arial"/>
              </a:rPr>
              <a:t>SANTA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CATARINA  MUNICÍPIO </a:t>
            </a:r>
            <a:r>
              <a:rPr sz="3500" spc="-5" dirty="0">
                <a:latin typeface="Arial"/>
                <a:cs typeface="Arial"/>
              </a:rPr>
              <a:t>DE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ANCHIETA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850" dirty="0">
              <a:latin typeface="Times New Roman"/>
              <a:cs typeface="Times New Roman"/>
            </a:endParaRPr>
          </a:p>
          <a:p>
            <a:pPr algn="ctr">
              <a:lnSpc>
                <a:spcPts val="4110"/>
              </a:lnSpc>
            </a:pPr>
            <a:r>
              <a:rPr sz="3500" b="1" dirty="0">
                <a:latin typeface="Arial"/>
                <a:cs typeface="Arial"/>
              </a:rPr>
              <a:t>AUDIÊNCIA</a:t>
            </a:r>
            <a:r>
              <a:rPr sz="3500" b="1" spc="-5" dirty="0">
                <a:latin typeface="Arial"/>
                <a:cs typeface="Arial"/>
              </a:rPr>
              <a:t> PÚBLICA</a:t>
            </a:r>
            <a:endParaRPr sz="3500" dirty="0">
              <a:latin typeface="Arial"/>
              <a:cs typeface="Arial"/>
            </a:endParaRPr>
          </a:p>
          <a:p>
            <a:pPr marL="12065" marR="5080" algn="ctr">
              <a:lnSpc>
                <a:spcPts val="4020"/>
              </a:lnSpc>
              <a:spcBef>
                <a:spcPts val="195"/>
              </a:spcBef>
            </a:pPr>
            <a:r>
              <a:rPr sz="3500" b="1" dirty="0">
                <a:latin typeface="Arial"/>
                <a:cs typeface="Arial"/>
              </a:rPr>
              <a:t>DE </a:t>
            </a:r>
            <a:r>
              <a:rPr sz="3500" b="1" spc="-5" dirty="0">
                <a:latin typeface="Arial"/>
                <a:cs typeface="Arial"/>
              </a:rPr>
              <a:t>AVALIAÇÃO </a:t>
            </a:r>
            <a:r>
              <a:rPr sz="3500" b="1" dirty="0">
                <a:latin typeface="Arial"/>
                <a:cs typeface="Arial"/>
              </a:rPr>
              <a:t>DO</a:t>
            </a:r>
            <a:r>
              <a:rPr sz="3500" b="1" spc="-60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CUMPRIMENTO  DAS </a:t>
            </a:r>
            <a:r>
              <a:rPr sz="3500" b="1" spc="-5" dirty="0">
                <a:latin typeface="Arial"/>
                <a:cs typeface="Arial"/>
              </a:rPr>
              <a:t>METAS</a:t>
            </a:r>
            <a:r>
              <a:rPr sz="3500" b="1" spc="-10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FISCAIS</a:t>
            </a:r>
            <a:endParaRPr sz="3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85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pt-BR" sz="3500" dirty="0">
                <a:latin typeface="Arial"/>
                <a:cs typeface="Arial"/>
              </a:rPr>
              <a:t>3</a:t>
            </a:r>
            <a:r>
              <a:rPr sz="3500" dirty="0" smtClean="0">
                <a:latin typeface="Arial"/>
                <a:cs typeface="Arial"/>
              </a:rPr>
              <a:t>º</a:t>
            </a:r>
            <a:r>
              <a:rPr sz="3500" spc="-5" dirty="0" smtClean="0">
                <a:latin typeface="Arial"/>
                <a:cs typeface="Arial"/>
              </a:rPr>
              <a:t> </a:t>
            </a:r>
            <a:r>
              <a:rPr sz="3500" spc="-5" dirty="0">
                <a:latin typeface="Arial"/>
                <a:cs typeface="Arial"/>
              </a:rPr>
              <a:t>QUADRIMESTRE/2019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904" y="340868"/>
            <a:ext cx="8203565" cy="98234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38200" marR="5080" indent="-826135">
              <a:lnSpc>
                <a:spcPts val="3690"/>
              </a:lnSpc>
              <a:spcBef>
                <a:spcPts val="350"/>
              </a:spcBef>
            </a:pPr>
            <a:r>
              <a:rPr dirty="0"/>
              <a:t>APLICAÇÃO DE RECURSOS </a:t>
            </a:r>
            <a:r>
              <a:rPr spc="-10" dirty="0"/>
              <a:t>EM </a:t>
            </a:r>
            <a:r>
              <a:rPr dirty="0"/>
              <a:t>AÇÕES</a:t>
            </a:r>
            <a:r>
              <a:rPr spc="-60" dirty="0"/>
              <a:t> </a:t>
            </a:r>
            <a:r>
              <a:rPr dirty="0"/>
              <a:t>E  SERVIÇOS </a:t>
            </a:r>
            <a:r>
              <a:rPr spc="-5" dirty="0"/>
              <a:t>PÚBLICOS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SAÚDE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300" y="1461262"/>
            <a:ext cx="9958070" cy="1824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ADCT, </a:t>
            </a:r>
            <a:r>
              <a:rPr sz="2000" spc="-5" dirty="0">
                <a:latin typeface="Arial"/>
                <a:cs typeface="Arial"/>
              </a:rPr>
              <a:t>Art. </a:t>
            </a:r>
            <a:r>
              <a:rPr sz="2000" dirty="0">
                <a:latin typeface="Arial"/>
                <a:cs typeface="Arial"/>
              </a:rPr>
              <a:t>77, </a:t>
            </a:r>
            <a:r>
              <a:rPr sz="2000" spc="-5" dirty="0">
                <a:latin typeface="Arial"/>
                <a:cs typeface="Arial"/>
              </a:rPr>
              <a:t>III </a:t>
            </a:r>
            <a:r>
              <a:rPr sz="2000" dirty="0">
                <a:latin typeface="Arial"/>
                <a:cs typeface="Arial"/>
              </a:rPr>
              <a:t>e Emenda </a:t>
            </a:r>
            <a:r>
              <a:rPr sz="2000" spc="-5" dirty="0">
                <a:latin typeface="Arial"/>
                <a:cs typeface="Arial"/>
              </a:rPr>
              <a:t>Constitucional n°29 </a:t>
            </a:r>
            <a:r>
              <a:rPr sz="2000" dirty="0">
                <a:latin typeface="Arial"/>
                <a:cs typeface="Arial"/>
              </a:rPr>
              <a:t>de 13/09/2000</a:t>
            </a:r>
            <a:endParaRPr sz="2000">
              <a:latin typeface="Arial"/>
              <a:cs typeface="Arial"/>
            </a:endParaRPr>
          </a:p>
          <a:p>
            <a:pPr marL="12700" marR="10160">
              <a:lnSpc>
                <a:spcPts val="2080"/>
              </a:lnSpc>
              <a:spcBef>
                <a:spcPts val="1450"/>
              </a:spcBef>
              <a:tabLst>
                <a:tab pos="466090" algn="l"/>
                <a:tab pos="1492885" algn="l"/>
                <a:tab pos="1986280" algn="l"/>
                <a:tab pos="2334895" algn="l"/>
                <a:tab pos="2548255" algn="l"/>
                <a:tab pos="2861945" algn="l"/>
                <a:tab pos="3340100" algn="l"/>
                <a:tab pos="3844925" algn="l"/>
                <a:tab pos="5214620" algn="l"/>
                <a:tab pos="6900545" algn="l"/>
                <a:tab pos="8230870" algn="l"/>
                <a:tab pos="8976995" algn="l"/>
                <a:tab pos="9241790" algn="l"/>
              </a:tabLst>
            </a:pPr>
            <a:r>
              <a:rPr sz="1800" spc="-5" dirty="0">
                <a:latin typeface="Arial"/>
                <a:cs typeface="Arial"/>
              </a:rPr>
              <a:t>EC	2</a:t>
            </a:r>
            <a:r>
              <a:rPr sz="1800" spc="-15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0,	Art.	</a:t>
            </a:r>
            <a:r>
              <a:rPr sz="1800" spc="-5" dirty="0">
                <a:latin typeface="Arial"/>
                <a:cs typeface="Arial"/>
              </a:rPr>
              <a:t>7º</a:t>
            </a:r>
            <a:r>
              <a:rPr sz="1800" dirty="0">
                <a:latin typeface="Arial"/>
                <a:cs typeface="Arial"/>
              </a:rPr>
              <a:t>	-	O	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iç</a:t>
            </a:r>
            <a:r>
              <a:rPr sz="1800" spc="-15" dirty="0">
                <a:latin typeface="Arial"/>
                <a:cs typeface="Arial"/>
              </a:rPr>
              <a:t>õ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dirty="0">
                <a:latin typeface="Arial"/>
                <a:cs typeface="Arial"/>
              </a:rPr>
              <a:t>	C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stit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ci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	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ra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sitór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	p</a:t>
            </a:r>
            <a:r>
              <a:rPr sz="1800" spc="-5" dirty="0">
                <a:latin typeface="Arial"/>
                <a:cs typeface="Arial"/>
              </a:rPr>
              <a:t>assa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vi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orar  acrescido </a:t>
            </a:r>
            <a:r>
              <a:rPr sz="1800" dirty="0">
                <a:latin typeface="Arial"/>
                <a:cs typeface="Arial"/>
              </a:rPr>
              <a:t>do </a:t>
            </a:r>
            <a:r>
              <a:rPr sz="1800" spc="-5" dirty="0">
                <a:latin typeface="Arial"/>
                <a:cs typeface="Arial"/>
              </a:rPr>
              <a:t>seguinte </a:t>
            </a:r>
            <a:r>
              <a:rPr sz="1800" dirty="0">
                <a:latin typeface="Arial"/>
                <a:cs typeface="Arial"/>
              </a:rPr>
              <a:t>Art. </a:t>
            </a:r>
            <a:r>
              <a:rPr sz="1800" spc="-5" dirty="0">
                <a:latin typeface="Arial"/>
                <a:cs typeface="Arial"/>
              </a:rPr>
              <a:t>77: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60"/>
              </a:lnSpc>
            </a:pPr>
            <a:r>
              <a:rPr sz="1800" dirty="0">
                <a:latin typeface="Arial"/>
                <a:cs typeface="Arial"/>
              </a:rPr>
              <a:t>"III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Municípios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Distrito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Federal,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quinze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cento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produto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arrecadação</a:t>
            </a:r>
            <a:endParaRPr sz="1800">
              <a:latin typeface="Arial"/>
              <a:cs typeface="Arial"/>
            </a:endParaRPr>
          </a:p>
          <a:p>
            <a:pPr marL="12700" marR="5715">
              <a:lnSpc>
                <a:spcPts val="2060"/>
              </a:lnSpc>
              <a:spcBef>
                <a:spcPts val="114"/>
              </a:spcBef>
            </a:pPr>
            <a:r>
              <a:rPr sz="1800" spc="-5" dirty="0">
                <a:latin typeface="Arial"/>
                <a:cs typeface="Arial"/>
              </a:rPr>
              <a:t>dos impostos a que se </a:t>
            </a:r>
            <a:r>
              <a:rPr sz="1800" dirty="0">
                <a:latin typeface="Arial"/>
                <a:cs typeface="Arial"/>
              </a:rPr>
              <a:t>refere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Art. </a:t>
            </a:r>
            <a:r>
              <a:rPr sz="1800" spc="-5" dirty="0">
                <a:latin typeface="Arial"/>
                <a:cs typeface="Arial"/>
              </a:rPr>
              <a:t>156 e dos recursos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que </a:t>
            </a:r>
            <a:r>
              <a:rPr sz="1800" dirty="0">
                <a:latin typeface="Arial"/>
                <a:cs typeface="Arial"/>
              </a:rPr>
              <a:t>tratam </a:t>
            </a:r>
            <a:r>
              <a:rPr sz="1800" spc="-5" dirty="0">
                <a:latin typeface="Arial"/>
                <a:cs typeface="Arial"/>
              </a:rPr>
              <a:t>os </a:t>
            </a:r>
            <a:r>
              <a:rPr sz="1800" dirty="0">
                <a:latin typeface="Arial"/>
                <a:cs typeface="Arial"/>
              </a:rPr>
              <a:t>Art´s. </a:t>
            </a:r>
            <a:r>
              <a:rPr sz="1800" spc="-5" dirty="0">
                <a:latin typeface="Arial"/>
                <a:cs typeface="Arial"/>
              </a:rPr>
              <a:t>158 e 159, inciso  </a:t>
            </a:r>
            <a:r>
              <a:rPr sz="1800" dirty="0">
                <a:latin typeface="Arial"/>
                <a:cs typeface="Arial"/>
              </a:rPr>
              <a:t>I, </a:t>
            </a:r>
            <a:r>
              <a:rPr sz="1800" spc="-5" dirty="0">
                <a:latin typeface="Arial"/>
                <a:cs typeface="Arial"/>
              </a:rPr>
              <a:t>alínea b e §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3º."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52538"/>
              </p:ext>
            </p:extLst>
          </p:nvPr>
        </p:nvGraphicFramePr>
        <p:xfrm>
          <a:off x="1131858" y="3781425"/>
          <a:ext cx="8143932" cy="2236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9354"/>
                <a:gridCol w="2214578"/>
              </a:tblGrid>
              <a:tr h="32502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Receita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bruta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Impostos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2000" dirty="0" err="1">
                          <a:latin typeface="Arial"/>
                          <a:cs typeface="Arial"/>
                        </a:rPr>
                        <a:t>Transferências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15.846.085,65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17753">
                <a:tc>
                  <a:txBody>
                    <a:bodyPr/>
                    <a:lstStyle/>
                    <a:p>
                      <a:pPr marL="63500">
                        <a:lnSpc>
                          <a:spcPts val="2345"/>
                        </a:lnSpc>
                      </a:pPr>
                      <a:r>
                        <a:rPr sz="2000">
                          <a:latin typeface="Arial"/>
                          <a:cs typeface="Arial"/>
                        </a:rPr>
                        <a:t>Despesas </a:t>
                      </a:r>
                      <a:r>
                        <a:rPr lang="pt-BR" sz="2000" spc="-5" dirty="0" smtClean="0">
                          <a:latin typeface="Arial"/>
                          <a:cs typeface="Arial"/>
                        </a:rPr>
                        <a:t>na</a:t>
                      </a:r>
                      <a:r>
                        <a:rPr lang="pt-BR" sz="2000" spc="-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mtClean="0">
                          <a:latin typeface="Arial"/>
                          <a:cs typeface="Arial"/>
                        </a:rPr>
                        <a:t>função</a:t>
                      </a:r>
                      <a:r>
                        <a:rPr lang="pt-BR" sz="2000" dirty="0" smtClean="0">
                          <a:latin typeface="Arial"/>
                          <a:cs typeface="Arial"/>
                        </a:rPr>
                        <a:t> saúde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345"/>
                        </a:lnSpc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6.855.322,07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8516">
                <a:tc>
                  <a:txBody>
                    <a:bodyPr/>
                    <a:lstStyle/>
                    <a:p>
                      <a:pPr marL="63500">
                        <a:lnSpc>
                          <a:spcPts val="2350"/>
                        </a:lnSpc>
                      </a:pPr>
                      <a:r>
                        <a:rPr sz="2000">
                          <a:latin typeface="Arial"/>
                          <a:cs typeface="Arial"/>
                        </a:rPr>
                        <a:t>Deduções</a:t>
                      </a:r>
                      <a:r>
                        <a:rPr sz="2000" spc="-20">
                          <a:latin typeface="Arial"/>
                          <a:cs typeface="Arial"/>
                        </a:rPr>
                        <a:t> 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350"/>
                        </a:lnSpc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3.042.739,24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6992">
                <a:tc>
                  <a:txBody>
                    <a:bodyPr/>
                    <a:lstStyle/>
                    <a:p>
                      <a:pPr marL="63500">
                        <a:lnSpc>
                          <a:spcPts val="235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Despesas para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efeito </a:t>
                      </a:r>
                      <a:r>
                        <a:rPr sz="2000" b="1">
                          <a:latin typeface="Arial"/>
                          <a:cs typeface="Arial"/>
                        </a:rPr>
                        <a:t>de </a:t>
                      </a:r>
                      <a:r>
                        <a:rPr sz="2000" b="1" smtClean="0">
                          <a:latin typeface="Arial"/>
                          <a:cs typeface="Arial"/>
                        </a:rPr>
                        <a:t>cálculo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2350"/>
                        </a:lnSpc>
                      </a:pPr>
                      <a:r>
                        <a:rPr lang="pt-BR" sz="2000" b="1" dirty="0" smtClean="0">
                          <a:latin typeface="Arial"/>
                          <a:cs typeface="Arial"/>
                        </a:rPr>
                        <a:t>3.812.582,83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6991">
                <a:tc>
                  <a:txBody>
                    <a:bodyPr/>
                    <a:lstStyle/>
                    <a:p>
                      <a:pPr marL="63500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Mínimo a ser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aplicado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335"/>
                        </a:lnSpc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2.376.912,84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8706">
                <a:tc>
                  <a:txBody>
                    <a:bodyPr/>
                    <a:lstStyle/>
                    <a:p>
                      <a:pPr marL="63500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Aplicado à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maior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350"/>
                        </a:lnSpc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1.435.669,99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2357">
                <a:tc>
                  <a:txBody>
                    <a:bodyPr/>
                    <a:lstStyle/>
                    <a:p>
                      <a:pPr marL="63500">
                        <a:lnSpc>
                          <a:spcPts val="2350"/>
                        </a:lnSpc>
                      </a:pPr>
                      <a:r>
                        <a:rPr sz="2000" b="1" dirty="0" err="1">
                          <a:latin typeface="Arial"/>
                          <a:cs typeface="Arial"/>
                        </a:rPr>
                        <a:t>Percentual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 err="1" smtClean="0">
                          <a:latin typeface="Arial"/>
                          <a:cs typeface="Arial"/>
                        </a:rPr>
                        <a:t>aplicado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2350"/>
                        </a:lnSpc>
                      </a:pPr>
                      <a:r>
                        <a:rPr lang="pt-BR" sz="2000" b="1" dirty="0" smtClean="0">
                          <a:latin typeface="Arial"/>
                          <a:cs typeface="Arial"/>
                        </a:rPr>
                        <a:t>24,06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31" y="975106"/>
            <a:ext cx="9673336" cy="2031325"/>
          </a:xfrm>
        </p:spPr>
        <p:txBody>
          <a:bodyPr/>
          <a:lstStyle/>
          <a:p>
            <a:pPr algn="ctr"/>
            <a:r>
              <a:rPr lang="pt-BR" sz="6600" dirty="0" smtClean="0"/>
              <a:t>Despesas com Educação</a:t>
            </a:r>
            <a:endParaRPr lang="pt-BR" sz="6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98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20" y="1037590"/>
            <a:ext cx="9943465" cy="980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1851660">
              <a:lnSpc>
                <a:spcPts val="3670"/>
              </a:lnSpc>
              <a:spcBef>
                <a:spcPts val="365"/>
              </a:spcBef>
            </a:pPr>
            <a:r>
              <a:rPr dirty="0"/>
              <a:t>APLICAÇÃO DE RECURSOS NA  MANUTENÇÃO E DESENVOLVIMENTO DO</a:t>
            </a:r>
            <a:r>
              <a:rPr spc="-80" dirty="0"/>
              <a:t> </a:t>
            </a:r>
            <a:r>
              <a:rPr dirty="0"/>
              <a:t>ENSINO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300" y="2158111"/>
            <a:ext cx="9953625" cy="1297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Constituição Federal, Art. 212 e </a:t>
            </a:r>
            <a:r>
              <a:rPr sz="2000" spc="-5" dirty="0">
                <a:latin typeface="Arial"/>
                <a:cs typeface="Arial"/>
              </a:rPr>
              <a:t>LDB, </a:t>
            </a:r>
            <a:r>
              <a:rPr sz="2000" dirty="0">
                <a:latin typeface="Arial"/>
                <a:cs typeface="Arial"/>
              </a:rPr>
              <a:t>Art.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72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1405"/>
              </a:spcBef>
            </a:pPr>
            <a:r>
              <a:rPr sz="1800" dirty="0">
                <a:latin typeface="Arial"/>
                <a:cs typeface="Arial"/>
              </a:rPr>
              <a:t>CF, Art. </a:t>
            </a:r>
            <a:r>
              <a:rPr sz="1800" spc="-5" dirty="0">
                <a:latin typeface="Arial"/>
                <a:cs typeface="Arial"/>
              </a:rPr>
              <a:t>212 </a:t>
            </a:r>
            <a:r>
              <a:rPr sz="1800" dirty="0">
                <a:latin typeface="Arial"/>
                <a:cs typeface="Arial"/>
              </a:rPr>
              <a:t>- A </a:t>
            </a:r>
            <a:r>
              <a:rPr sz="1800" spc="-5" dirty="0">
                <a:latin typeface="Arial"/>
                <a:cs typeface="Arial"/>
              </a:rPr>
              <a:t>União aplicará, anualmente, nunca menos de dezoito, e os </a:t>
            </a:r>
            <a:r>
              <a:rPr sz="1800" dirty="0">
                <a:latin typeface="Arial"/>
                <a:cs typeface="Arial"/>
              </a:rPr>
              <a:t>Estados, </a:t>
            </a:r>
            <a:r>
              <a:rPr sz="1800" spc="-5" dirty="0">
                <a:latin typeface="Arial"/>
                <a:cs typeface="Arial"/>
              </a:rPr>
              <a:t>o Distrito   Federal e os Municípios </a:t>
            </a:r>
            <a:r>
              <a:rPr sz="1800" b="1" spc="-5" dirty="0">
                <a:latin typeface="Arial"/>
                <a:cs typeface="Arial"/>
              </a:rPr>
              <a:t>vinte e cinco </a:t>
            </a:r>
            <a:r>
              <a:rPr sz="1800" b="1" dirty="0">
                <a:latin typeface="Arial"/>
                <a:cs typeface="Arial"/>
              </a:rPr>
              <a:t>por cento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no mínimo, </a:t>
            </a:r>
            <a:r>
              <a:rPr sz="1800" dirty="0">
                <a:latin typeface="Arial"/>
                <a:cs typeface="Arial"/>
              </a:rPr>
              <a:t>da </a:t>
            </a:r>
            <a:r>
              <a:rPr sz="1800" spc="-5" dirty="0">
                <a:latin typeface="Arial"/>
                <a:cs typeface="Arial"/>
              </a:rPr>
              <a:t>receita resultante de impostos,  compreendida a proveniente de transferências, na manutenção e </a:t>
            </a:r>
            <a:r>
              <a:rPr sz="1800" dirty="0">
                <a:latin typeface="Arial"/>
                <a:cs typeface="Arial"/>
              </a:rPr>
              <a:t>desenvolvimento do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ensino.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39134"/>
              </p:ext>
            </p:extLst>
          </p:nvPr>
        </p:nvGraphicFramePr>
        <p:xfrm>
          <a:off x="1060420" y="3852863"/>
          <a:ext cx="8215370" cy="2234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0"/>
                <a:gridCol w="2500330"/>
              </a:tblGrid>
              <a:tr h="32502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Receita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bruta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Impostos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2000" dirty="0" err="1" smtClean="0">
                          <a:latin typeface="Arial"/>
                          <a:cs typeface="Arial"/>
                        </a:rPr>
                        <a:t>Transferências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16.487.682,80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16992">
                <a:tc>
                  <a:txBody>
                    <a:bodyPr/>
                    <a:lstStyle/>
                    <a:p>
                      <a:pPr marL="63500">
                        <a:lnSpc>
                          <a:spcPts val="2345"/>
                        </a:lnSpc>
                      </a:pPr>
                      <a:r>
                        <a:rPr sz="2000" smtClean="0">
                          <a:latin typeface="Arial"/>
                          <a:cs typeface="Arial"/>
                        </a:rPr>
                        <a:t>Despesas</a:t>
                      </a:r>
                      <a:r>
                        <a:rPr lang="pt-BR" sz="2000" baseline="0" dirty="0" smtClean="0">
                          <a:latin typeface="Arial"/>
                          <a:cs typeface="Arial"/>
                        </a:rPr>
                        <a:t> na função Educação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345"/>
                        </a:lnSpc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6.295.790,85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7754">
                <a:tc>
                  <a:txBody>
                    <a:bodyPr/>
                    <a:lstStyle/>
                    <a:p>
                      <a:pPr marL="63500">
                        <a:lnSpc>
                          <a:spcPts val="2345"/>
                        </a:lnSpc>
                      </a:pPr>
                      <a:r>
                        <a:rPr sz="2000">
                          <a:latin typeface="Arial"/>
                          <a:cs typeface="Arial"/>
                        </a:rPr>
                        <a:t>Deduções</a:t>
                      </a:r>
                      <a:r>
                        <a:rPr sz="2000" spc="-20">
                          <a:latin typeface="Arial"/>
                          <a:cs typeface="Arial"/>
                        </a:rPr>
                        <a:t> 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2345"/>
                        </a:lnSpc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1.258.216,10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marL="63500">
                        <a:lnSpc>
                          <a:spcPts val="235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Despesas para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efeito </a:t>
                      </a:r>
                      <a:r>
                        <a:rPr sz="2000" b="1">
                          <a:latin typeface="Arial"/>
                          <a:cs typeface="Arial"/>
                        </a:rPr>
                        <a:t>de </a:t>
                      </a:r>
                      <a:r>
                        <a:rPr sz="2000" b="1" smtClean="0">
                          <a:latin typeface="Arial"/>
                          <a:cs typeface="Arial"/>
                        </a:rPr>
                        <a:t>cálculo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350"/>
                        </a:lnSpc>
                      </a:pPr>
                      <a:r>
                        <a:rPr lang="pt-BR" sz="2000" b="1" dirty="0" smtClean="0">
                          <a:latin typeface="Arial"/>
                          <a:cs typeface="Arial"/>
                        </a:rPr>
                        <a:t>5.037.574,75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marL="63500">
                        <a:lnSpc>
                          <a:spcPts val="234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Mínimo a ser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aplicado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2340"/>
                        </a:lnSpc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4.121.920,70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8490">
                <a:tc>
                  <a:txBody>
                    <a:bodyPr/>
                    <a:lstStyle/>
                    <a:p>
                      <a:pPr marL="63500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Aplicado à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Maior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350"/>
                        </a:lnSpc>
                      </a:pPr>
                      <a:r>
                        <a:rPr lang="pt-BR" sz="2000" dirty="0" smtClean="0">
                          <a:latin typeface="Arial"/>
                          <a:cs typeface="Arial"/>
                        </a:rPr>
                        <a:t>915.654,05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2141">
                <a:tc>
                  <a:txBody>
                    <a:bodyPr/>
                    <a:lstStyle/>
                    <a:p>
                      <a:pPr marL="63500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Percentual </a:t>
                      </a:r>
                      <a:r>
                        <a:rPr sz="2000" b="1" spc="-5">
                          <a:latin typeface="Arial"/>
                          <a:cs typeface="Arial"/>
                        </a:rPr>
                        <a:t>aplicado 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2350"/>
                        </a:lnSpc>
                      </a:pPr>
                      <a:r>
                        <a:rPr lang="pt-BR" sz="2000" b="1" dirty="0" smtClean="0">
                          <a:latin typeface="Arial"/>
                          <a:cs typeface="Arial"/>
                        </a:rPr>
                        <a:t>30,55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031" y="1040637"/>
            <a:ext cx="9672955" cy="14014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ct val="95600"/>
              </a:lnSpc>
              <a:spcBef>
                <a:spcPts val="259"/>
              </a:spcBef>
            </a:pPr>
            <a:r>
              <a:rPr sz="3100" spc="-5" dirty="0"/>
              <a:t>APLICAÇÃO </a:t>
            </a:r>
            <a:r>
              <a:rPr sz="3100" dirty="0"/>
              <a:t>DE </a:t>
            </a:r>
            <a:r>
              <a:rPr sz="3100" spc="-5" dirty="0"/>
              <a:t>60% DOS RECURSOS DO FUNDEB  NA REMUNERAÇÃO </a:t>
            </a:r>
            <a:r>
              <a:rPr sz="3100" dirty="0"/>
              <a:t>DOS </a:t>
            </a:r>
            <a:r>
              <a:rPr sz="3100" spc="-5" dirty="0"/>
              <a:t>PROFISSIONAIS DO  MAGISTÉRIO </a:t>
            </a:r>
            <a:r>
              <a:rPr sz="3100" dirty="0"/>
              <a:t>DA </a:t>
            </a:r>
            <a:r>
              <a:rPr sz="3100" spc="-5" dirty="0"/>
              <a:t>EDUCAÇÃO</a:t>
            </a:r>
            <a:r>
              <a:rPr sz="3100" spc="-15" dirty="0"/>
              <a:t> </a:t>
            </a:r>
            <a:r>
              <a:rPr sz="3100" spc="-5" dirty="0"/>
              <a:t>BÁSICA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1321053" y="2580259"/>
            <a:ext cx="8050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ADCT, </a:t>
            </a:r>
            <a:r>
              <a:rPr sz="2000" spc="-5" dirty="0">
                <a:latin typeface="Arial"/>
                <a:cs typeface="Arial"/>
              </a:rPr>
              <a:t>Art. </a:t>
            </a:r>
            <a:r>
              <a:rPr sz="2000" dirty="0">
                <a:latin typeface="Arial"/>
                <a:cs typeface="Arial"/>
              </a:rPr>
              <a:t>60, </a:t>
            </a:r>
            <a:r>
              <a:rPr sz="2000" spc="-5" dirty="0">
                <a:latin typeface="Arial"/>
                <a:cs typeface="Arial"/>
              </a:rPr>
              <a:t>XII, </a:t>
            </a:r>
            <a:r>
              <a:rPr sz="2000" dirty="0">
                <a:latin typeface="Arial"/>
                <a:cs typeface="Arial"/>
              </a:rPr>
              <a:t>MP 339/2006, EC </a:t>
            </a:r>
            <a:r>
              <a:rPr sz="2000" spc="-5" dirty="0">
                <a:latin typeface="Arial"/>
                <a:cs typeface="Arial"/>
              </a:rPr>
              <a:t>53/2006 </a:t>
            </a:r>
            <a:r>
              <a:rPr sz="2000" dirty="0">
                <a:latin typeface="Arial"/>
                <a:cs typeface="Arial"/>
              </a:rPr>
              <a:t>e Lei Federal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n°9.424/96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72686"/>
              </p:ext>
            </p:extLst>
          </p:nvPr>
        </p:nvGraphicFramePr>
        <p:xfrm>
          <a:off x="1738699" y="3781425"/>
          <a:ext cx="7215238" cy="1746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9222"/>
                <a:gridCol w="2286016"/>
              </a:tblGrid>
              <a:tr h="356195">
                <a:tc>
                  <a:txBody>
                    <a:bodyPr/>
                    <a:lstStyle/>
                    <a:p>
                      <a:pPr marL="63500">
                        <a:lnSpc>
                          <a:spcPts val="2640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Receita do </a:t>
                      </a:r>
                      <a:r>
                        <a:rPr sz="2200" spc="-5" dirty="0" smtClean="0">
                          <a:latin typeface="Arial"/>
                          <a:cs typeface="Arial"/>
                        </a:rPr>
                        <a:t>FUNDEB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2640"/>
                        </a:lnSpc>
                      </a:pPr>
                      <a:r>
                        <a:rPr lang="pt-BR" sz="2200" dirty="0" smtClean="0">
                          <a:latin typeface="Arial"/>
                          <a:cs typeface="Arial"/>
                        </a:rPr>
                        <a:t>3.517.106,11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6709">
                <a:tc>
                  <a:txBody>
                    <a:bodyPr/>
                    <a:lstStyle/>
                    <a:p>
                      <a:pPr marL="63500">
                        <a:lnSpc>
                          <a:spcPts val="2570"/>
                        </a:lnSpc>
                      </a:pPr>
                      <a:r>
                        <a:rPr sz="2200" b="1" spc="-5" smtClean="0">
                          <a:latin typeface="Arial"/>
                          <a:cs typeface="Arial"/>
                        </a:rPr>
                        <a:t>Despesas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2570"/>
                        </a:lnSpc>
                      </a:pPr>
                      <a:r>
                        <a:rPr lang="pt-BR" sz="2200" b="1" dirty="0" smtClean="0">
                          <a:latin typeface="Arial"/>
                          <a:cs typeface="Arial"/>
                        </a:rPr>
                        <a:t>3.347.901,91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45948">
                <a:tc>
                  <a:txBody>
                    <a:bodyPr/>
                    <a:lstStyle/>
                    <a:p>
                      <a:pPr marL="63500">
                        <a:lnSpc>
                          <a:spcPts val="256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Mínimo a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ser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Aplicado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2565"/>
                        </a:lnSpc>
                      </a:pPr>
                      <a:r>
                        <a:rPr lang="pt-BR" sz="2200" dirty="0" smtClean="0">
                          <a:latin typeface="Arial"/>
                          <a:cs typeface="Arial"/>
                        </a:rPr>
                        <a:t>2.110.263,67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47471">
                <a:tc>
                  <a:txBody>
                    <a:bodyPr/>
                    <a:lstStyle/>
                    <a:p>
                      <a:pPr marL="63500">
                        <a:lnSpc>
                          <a:spcPts val="256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Aplicado à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Maior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565"/>
                        </a:lnSpc>
                      </a:pPr>
                      <a:r>
                        <a:rPr lang="pt-BR" sz="2200" dirty="0" smtClean="0">
                          <a:latin typeface="Arial"/>
                          <a:cs typeface="Arial"/>
                        </a:rPr>
                        <a:t>1.237.638,24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0660">
                <a:tc>
                  <a:txBody>
                    <a:bodyPr/>
                    <a:lstStyle/>
                    <a:p>
                      <a:pPr marL="63500">
                        <a:lnSpc>
                          <a:spcPts val="2575"/>
                        </a:lnSpc>
                      </a:pPr>
                      <a:r>
                        <a:rPr sz="2200" b="1" spc="-5">
                          <a:latin typeface="Arial"/>
                          <a:cs typeface="Arial"/>
                        </a:rPr>
                        <a:t>Percentual </a:t>
                      </a:r>
                      <a:r>
                        <a:rPr sz="2200" b="1" spc="-5" smtClean="0">
                          <a:latin typeface="Arial"/>
                          <a:cs typeface="Arial"/>
                        </a:rPr>
                        <a:t>Aplicado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575"/>
                        </a:lnSpc>
                      </a:pPr>
                      <a:r>
                        <a:rPr lang="pt-BR" sz="2200" b="1" dirty="0" smtClean="0">
                          <a:latin typeface="Arial"/>
                          <a:cs typeface="Arial"/>
                        </a:rPr>
                        <a:t>95,19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1430" marR="5080" algn="ctr">
              <a:lnSpc>
                <a:spcPct val="95600"/>
              </a:lnSpc>
              <a:spcBef>
                <a:spcPts val="259"/>
              </a:spcBef>
            </a:pPr>
            <a:r>
              <a:rPr sz="3100" spc="-5" dirty="0"/>
              <a:t>APLICAÇÃO </a:t>
            </a:r>
            <a:r>
              <a:rPr sz="3100" dirty="0"/>
              <a:t>DE </a:t>
            </a:r>
            <a:r>
              <a:rPr sz="3100" spc="-5" dirty="0"/>
              <a:t>95% DOS RECURSOS DO FUNDEB  EM AÇÕES DE </a:t>
            </a:r>
            <a:r>
              <a:rPr sz="3100" dirty="0"/>
              <a:t>MANUTENÇÃO </a:t>
            </a:r>
            <a:r>
              <a:rPr sz="3100" spc="-5" dirty="0"/>
              <a:t>E  DESENVOLVIMENTO </a:t>
            </a:r>
            <a:r>
              <a:rPr sz="3100" dirty="0"/>
              <a:t>DO ENSINO </a:t>
            </a:r>
            <a:r>
              <a:rPr sz="3100" spc="-5" dirty="0"/>
              <a:t>- MDE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3088894" y="2516251"/>
            <a:ext cx="4585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Art. 21, § 2º - Lei </a:t>
            </a:r>
            <a:r>
              <a:rPr sz="2000" spc="-5" dirty="0">
                <a:latin typeface="Arial"/>
                <a:cs typeface="Arial"/>
              </a:rPr>
              <a:t>Federal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n°11.494/2007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51652"/>
              </p:ext>
            </p:extLst>
          </p:nvPr>
        </p:nvGraphicFramePr>
        <p:xfrm>
          <a:off x="1774800" y="3810634"/>
          <a:ext cx="7000924" cy="1746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404"/>
                <a:gridCol w="2857520"/>
              </a:tblGrid>
              <a:tr h="356195">
                <a:tc>
                  <a:txBody>
                    <a:bodyPr/>
                    <a:lstStyle/>
                    <a:p>
                      <a:pPr marL="63500">
                        <a:lnSpc>
                          <a:spcPts val="2640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Receita do </a:t>
                      </a:r>
                      <a:r>
                        <a:rPr sz="2200" spc="-5" dirty="0" smtClean="0">
                          <a:latin typeface="Arial"/>
                          <a:cs typeface="Arial"/>
                        </a:rPr>
                        <a:t>FUNDEB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2640"/>
                        </a:lnSpc>
                      </a:pPr>
                      <a:r>
                        <a:rPr lang="pt-BR" sz="2200" dirty="0" smtClean="0">
                          <a:latin typeface="Arial"/>
                          <a:cs typeface="Arial"/>
                        </a:rPr>
                        <a:t>3.517.106,11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6709">
                <a:tc>
                  <a:txBody>
                    <a:bodyPr/>
                    <a:lstStyle/>
                    <a:p>
                      <a:pPr marL="63500">
                        <a:lnSpc>
                          <a:spcPts val="2570"/>
                        </a:lnSpc>
                      </a:pPr>
                      <a:r>
                        <a:rPr sz="2200" b="1" spc="-5" smtClean="0">
                          <a:latin typeface="Arial"/>
                          <a:cs typeface="Arial"/>
                        </a:rPr>
                        <a:t>Despesas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2570"/>
                        </a:lnSpc>
                      </a:pPr>
                      <a:r>
                        <a:rPr lang="pt-BR" sz="2200" b="1" dirty="0" smtClean="0">
                          <a:latin typeface="Arial"/>
                          <a:cs typeface="Arial"/>
                        </a:rPr>
                        <a:t>3.402.901,90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45947">
                <a:tc>
                  <a:txBody>
                    <a:bodyPr/>
                    <a:lstStyle/>
                    <a:p>
                      <a:pPr marL="63500">
                        <a:lnSpc>
                          <a:spcPts val="256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Mínimo a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ser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 Aplicado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2565"/>
                        </a:lnSpc>
                      </a:pPr>
                      <a:r>
                        <a:rPr lang="pt-BR" sz="2200" dirty="0" smtClean="0">
                          <a:latin typeface="Arial"/>
                          <a:cs typeface="Arial"/>
                        </a:rPr>
                        <a:t>3.341.250,81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63500">
                        <a:lnSpc>
                          <a:spcPts val="256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Aplicado à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Maior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565"/>
                        </a:lnSpc>
                      </a:pPr>
                      <a:r>
                        <a:rPr lang="pt-BR" sz="2200" dirty="0" smtClean="0">
                          <a:latin typeface="Arial"/>
                          <a:cs typeface="Arial"/>
                        </a:rPr>
                        <a:t>61.651,09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0432">
                <a:tc>
                  <a:txBody>
                    <a:bodyPr/>
                    <a:lstStyle/>
                    <a:p>
                      <a:pPr marL="63500">
                        <a:lnSpc>
                          <a:spcPts val="2575"/>
                        </a:lnSpc>
                      </a:pPr>
                      <a:r>
                        <a:rPr sz="2200" b="1" spc="-5">
                          <a:latin typeface="Arial"/>
                          <a:cs typeface="Arial"/>
                        </a:rPr>
                        <a:t>Percentual </a:t>
                      </a:r>
                      <a:r>
                        <a:rPr sz="2200" b="1" spc="-5" smtClean="0">
                          <a:latin typeface="Arial"/>
                          <a:cs typeface="Arial"/>
                        </a:rPr>
                        <a:t>Aplicado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575"/>
                        </a:lnSpc>
                      </a:pPr>
                      <a:r>
                        <a:rPr lang="pt-BR" sz="2200" b="1" dirty="0" smtClean="0">
                          <a:latin typeface="Arial"/>
                          <a:cs typeface="Arial"/>
                        </a:rPr>
                        <a:t>96,75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31" y="975106"/>
            <a:ext cx="9673336" cy="1015663"/>
          </a:xfrm>
        </p:spPr>
        <p:txBody>
          <a:bodyPr/>
          <a:lstStyle/>
          <a:p>
            <a:pPr algn="ctr"/>
            <a:r>
              <a:rPr lang="pt-BR" sz="6600" dirty="0" smtClean="0"/>
              <a:t>Despesas com Pessoal</a:t>
            </a:r>
            <a:endParaRPr lang="pt-BR" sz="6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51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661410" marR="5080" indent="-2630805">
              <a:lnSpc>
                <a:spcPts val="3679"/>
              </a:lnSpc>
              <a:spcBef>
                <a:spcPts val="359"/>
              </a:spcBef>
            </a:pPr>
            <a:r>
              <a:rPr dirty="0"/>
              <a:t>DESPESAS </a:t>
            </a:r>
            <a:r>
              <a:rPr spc="-5" dirty="0"/>
              <a:t>COM </a:t>
            </a:r>
            <a:r>
              <a:rPr dirty="0"/>
              <a:t>PESSOAL DO</a:t>
            </a:r>
            <a:r>
              <a:rPr spc="-65" dirty="0"/>
              <a:t> </a:t>
            </a:r>
            <a:r>
              <a:rPr spc="-5" dirty="0"/>
              <a:t>PODER  </a:t>
            </a:r>
            <a:r>
              <a:rPr dirty="0"/>
              <a:t>EXECUTIVO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6414" y="2105914"/>
            <a:ext cx="609981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2355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Constituição Federal, Art. 169,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caput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55"/>
              </a:lnSpc>
            </a:pPr>
            <a:r>
              <a:rPr sz="2000" dirty="0">
                <a:latin typeface="Arial"/>
                <a:cs typeface="Arial"/>
              </a:rPr>
              <a:t>Lei Complementar n°101/2000, </a:t>
            </a:r>
            <a:r>
              <a:rPr sz="2000" spc="-5" dirty="0">
                <a:latin typeface="Arial"/>
                <a:cs typeface="Arial"/>
              </a:rPr>
              <a:t>Art. </a:t>
            </a:r>
            <a:r>
              <a:rPr sz="2000" dirty="0">
                <a:latin typeface="Arial"/>
                <a:cs typeface="Arial"/>
              </a:rPr>
              <a:t>19, III e Art. 20,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III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63306"/>
              </p:ext>
            </p:extLst>
          </p:nvPr>
        </p:nvGraphicFramePr>
        <p:xfrm>
          <a:off x="1871726" y="3546983"/>
          <a:ext cx="6941820" cy="2353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2430"/>
                <a:gridCol w="1469390"/>
              </a:tblGrid>
              <a:tr h="524510">
                <a:tc>
                  <a:txBody>
                    <a:bodyPr/>
                    <a:lstStyle/>
                    <a:p>
                      <a:pPr marL="38100" marR="376555">
                        <a:lnSpc>
                          <a:spcPts val="1730"/>
                        </a:lnSpc>
                        <a:spcBef>
                          <a:spcPts val="34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Receita Corrente Líquida Arrecadada nos últimos 12 meses  (RCL)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22.540.179,08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(-)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Transferências Obrigatórias da União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Emendas</a:t>
                      </a:r>
                      <a:r>
                        <a:rPr sz="15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Individuais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.00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00</a:t>
                      </a: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Receita Corrente Líquida</a:t>
                      </a:r>
                      <a:r>
                        <a:rPr sz="15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Ajustada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pt-BR" sz="1500" b="1" dirty="0" smtClean="0">
                          <a:latin typeface="Arial"/>
                          <a:cs typeface="Arial"/>
                        </a:rPr>
                        <a:t>22.340.179,08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Limite prudencial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51,30%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11.460.511,87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Limite máximo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54%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12.063.696,70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181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Despesa líquida com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pessoal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pt-BR" sz="1500" b="1" dirty="0" smtClean="0">
                          <a:latin typeface="Arial"/>
                          <a:cs typeface="Arial"/>
                        </a:rPr>
                        <a:t>11.185.227,15</a:t>
                      </a:r>
                      <a:endParaRPr sz="1500" b="1" dirty="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Percentual aplicado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despesas com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pessoal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pt-BR" sz="1500" b="1" dirty="0" smtClean="0">
                          <a:latin typeface="Arial"/>
                          <a:cs typeface="Arial"/>
                        </a:rPr>
                        <a:t>50,07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838" rIns="0" bIns="0" rtlCol="0">
            <a:spAutoFit/>
          </a:bodyPr>
          <a:lstStyle/>
          <a:p>
            <a:pPr marL="3481070" marR="5080" indent="-2451100">
              <a:lnSpc>
                <a:spcPts val="3670"/>
              </a:lnSpc>
              <a:spcBef>
                <a:spcPts val="365"/>
              </a:spcBef>
            </a:pPr>
            <a:r>
              <a:rPr dirty="0"/>
              <a:t>DESPESAS </a:t>
            </a:r>
            <a:r>
              <a:rPr spc="-5" dirty="0"/>
              <a:t>COM </a:t>
            </a:r>
            <a:r>
              <a:rPr dirty="0"/>
              <a:t>PESSOAL DO</a:t>
            </a:r>
            <a:r>
              <a:rPr spc="-65" dirty="0"/>
              <a:t> </a:t>
            </a:r>
            <a:r>
              <a:rPr spc="-5" dirty="0"/>
              <a:t>PODER  </a:t>
            </a:r>
            <a:r>
              <a:rPr dirty="0"/>
              <a:t>LEGISLATIVO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6414" y="2158111"/>
            <a:ext cx="6099810" cy="62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2345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Constituição Federal, Art. 169,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caput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45"/>
              </a:lnSpc>
            </a:pPr>
            <a:r>
              <a:rPr sz="2000" dirty="0">
                <a:latin typeface="Arial"/>
                <a:cs typeface="Arial"/>
              </a:rPr>
              <a:t>Lei Complementar n°101/2000, </a:t>
            </a:r>
            <a:r>
              <a:rPr sz="2000" spc="-5" dirty="0">
                <a:latin typeface="Arial"/>
                <a:cs typeface="Arial"/>
              </a:rPr>
              <a:t>Art. </a:t>
            </a:r>
            <a:r>
              <a:rPr sz="2000" dirty="0">
                <a:latin typeface="Arial"/>
                <a:cs typeface="Arial"/>
              </a:rPr>
              <a:t>19, III e Art. 20,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III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83292"/>
              </p:ext>
            </p:extLst>
          </p:nvPr>
        </p:nvGraphicFramePr>
        <p:xfrm>
          <a:off x="917544" y="3567111"/>
          <a:ext cx="8409940" cy="2196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5508"/>
                <a:gridCol w="1914432"/>
              </a:tblGrid>
              <a:tr h="305054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Receita Corrente Líquida Arrecadada nos últimos 12 meses</a:t>
                      </a:r>
                      <a:r>
                        <a:rPr sz="15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(RCL)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22.540.179,08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(-)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Transferências Obrigatórias da União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Emendas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Individuais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.00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00</a:t>
                      </a: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Receita Corrente Líquida</a:t>
                      </a:r>
                      <a:r>
                        <a:rPr sz="15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Ajustada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pt-BR" sz="1500" b="1" dirty="0" smtClean="0">
                          <a:latin typeface="Arial"/>
                          <a:cs typeface="Arial"/>
                        </a:rPr>
                        <a:t>22.340.179,08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Limite prudencial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5,70%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1.273.390,21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Limite máximo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6%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1.340.410,75</a:t>
                      </a: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18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Despesa líquida com</a:t>
                      </a:r>
                      <a:r>
                        <a:rPr sz="15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pessoal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pt-BR" sz="1500" b="1" dirty="0" smtClean="0">
                          <a:latin typeface="Arial"/>
                          <a:cs typeface="Arial"/>
                        </a:rPr>
                        <a:t>595.515,46</a:t>
                      </a:r>
                      <a:endParaRPr sz="1500" b="1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Percentual aplicado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despesas com</a:t>
                      </a:r>
                      <a:r>
                        <a:rPr sz="15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pessoal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pt-BR" sz="1500" b="1" dirty="0" smtClean="0">
                          <a:latin typeface="Arial"/>
                          <a:cs typeface="Arial"/>
                        </a:rPr>
                        <a:t>2,67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932" y="1037590"/>
            <a:ext cx="8517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DESPESAS </a:t>
            </a:r>
            <a:r>
              <a:rPr spc="-5" dirty="0"/>
              <a:t>COM </a:t>
            </a:r>
            <a:r>
              <a:rPr dirty="0"/>
              <a:t>PESSOAL</a:t>
            </a:r>
            <a:r>
              <a:rPr spc="-30" dirty="0"/>
              <a:t> </a:t>
            </a:r>
            <a:r>
              <a:rPr spc="-5" dirty="0"/>
              <a:t>CONSOLIDADO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6414" y="1689862"/>
            <a:ext cx="6099810" cy="623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235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Constituição Federal, Art. 169,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caput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50"/>
              </a:lnSpc>
            </a:pPr>
            <a:r>
              <a:rPr sz="2000" dirty="0">
                <a:latin typeface="Arial"/>
                <a:cs typeface="Arial"/>
              </a:rPr>
              <a:t>Lei Complementar n°101/2000, </a:t>
            </a:r>
            <a:r>
              <a:rPr sz="2000" spc="-5" dirty="0">
                <a:latin typeface="Arial"/>
                <a:cs typeface="Arial"/>
              </a:rPr>
              <a:t>Art. </a:t>
            </a:r>
            <a:r>
              <a:rPr sz="2000" dirty="0">
                <a:latin typeface="Arial"/>
                <a:cs typeface="Arial"/>
              </a:rPr>
              <a:t>19, III e Art. 20,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III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72004"/>
              </p:ext>
            </p:extLst>
          </p:nvPr>
        </p:nvGraphicFramePr>
        <p:xfrm>
          <a:off x="1336802" y="3130931"/>
          <a:ext cx="8011159" cy="2196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1230"/>
                <a:gridCol w="1979929"/>
              </a:tblGrid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Receita Corrente Líquida Arrecadada nos últimos 12 meses</a:t>
                      </a:r>
                      <a:r>
                        <a:rPr sz="15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(RCL)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22.540.179,08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054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(-)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Transferências Obrigatórias da União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Emendas</a:t>
                      </a:r>
                      <a:r>
                        <a:rPr sz="15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Individuais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.00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00</a:t>
                      </a: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Receita Corrente Líquida</a:t>
                      </a:r>
                      <a:r>
                        <a:rPr sz="15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Ajustada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pt-BR" sz="1500" b="1" dirty="0" smtClean="0">
                          <a:latin typeface="Arial"/>
                          <a:cs typeface="Arial"/>
                        </a:rPr>
                        <a:t>22.340.179,08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Limite prudencial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- 57%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12.733.902,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lang="pt-BR" sz="1500" dirty="0" smtClean="0">
                          <a:latin typeface="Arial"/>
                          <a:cs typeface="Arial"/>
                        </a:rPr>
                        <a:t>8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Limite máximo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60%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13.404.107,45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Despesa líquida com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pessoal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pt-BR" sz="1500" b="1" dirty="0" smtClean="0">
                          <a:latin typeface="Arial"/>
                          <a:cs typeface="Arial"/>
                        </a:rPr>
                        <a:t>11.780.742,61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Percentual aplicado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despesas com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pessoal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pt-BR" sz="1500" b="1" dirty="0" smtClean="0">
                          <a:latin typeface="Arial"/>
                          <a:cs typeface="Arial"/>
                        </a:rPr>
                        <a:t>52,73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201" y="3087751"/>
            <a:ext cx="5680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MUITO</a:t>
            </a:r>
            <a:r>
              <a:rPr sz="4800" spc="-30" dirty="0"/>
              <a:t> </a:t>
            </a:r>
            <a:r>
              <a:rPr sz="4800" spc="-5" dirty="0"/>
              <a:t>OBRIGADA!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0275" y="340868"/>
            <a:ext cx="3752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EXIGÊNCIA</a:t>
            </a:r>
            <a:r>
              <a:rPr spc="-70" dirty="0"/>
              <a:t> </a:t>
            </a:r>
            <a:r>
              <a:rPr spc="-5" dirty="0"/>
              <a:t>LEGAL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300" y="993394"/>
            <a:ext cx="9951720" cy="3777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Lei Complementar n°101, de 04 de </a:t>
            </a:r>
            <a:r>
              <a:rPr sz="2000" spc="-5" dirty="0">
                <a:latin typeface="Arial"/>
                <a:cs typeface="Arial"/>
              </a:rPr>
              <a:t>Maio </a:t>
            </a:r>
            <a:r>
              <a:rPr sz="2000" dirty="0">
                <a:latin typeface="Arial"/>
                <a:cs typeface="Arial"/>
              </a:rPr>
              <a:t>de 2000, </a:t>
            </a:r>
            <a:r>
              <a:rPr sz="2000" spc="-5" dirty="0">
                <a:latin typeface="Arial"/>
                <a:cs typeface="Arial"/>
              </a:rPr>
              <a:t>Art. </a:t>
            </a:r>
            <a:r>
              <a:rPr sz="2000" dirty="0">
                <a:latin typeface="Arial"/>
                <a:cs typeface="Arial"/>
              </a:rPr>
              <a:t>9°, §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4°</a:t>
            </a: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pt-BR" sz="18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lang="pt-BR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lang="pt-BR" sz="18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Art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-5" dirty="0">
                <a:latin typeface="Arial"/>
                <a:cs typeface="Arial"/>
              </a:rPr>
              <a:t>9º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[...]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</a:pPr>
            <a:r>
              <a:rPr sz="1800" spc="-5" dirty="0">
                <a:latin typeface="Arial"/>
                <a:cs typeface="Arial"/>
              </a:rPr>
              <a:t>§ 4º </a:t>
            </a:r>
            <a:r>
              <a:rPr sz="1800" dirty="0">
                <a:latin typeface="Arial"/>
                <a:cs typeface="Arial"/>
              </a:rPr>
              <a:t>- Até </a:t>
            </a:r>
            <a:r>
              <a:rPr sz="1800" spc="-5" dirty="0">
                <a:latin typeface="Arial"/>
                <a:cs typeface="Arial"/>
              </a:rPr>
              <a:t>o final dos </a:t>
            </a:r>
            <a:r>
              <a:rPr sz="1800" dirty="0">
                <a:latin typeface="Arial"/>
                <a:cs typeface="Arial"/>
              </a:rPr>
              <a:t>meses </a:t>
            </a:r>
            <a:r>
              <a:rPr sz="1800" spc="-5" dirty="0">
                <a:latin typeface="Arial"/>
                <a:cs typeface="Arial"/>
              </a:rPr>
              <a:t>de Maio, Setembro e Fevereiro, o Poder Executivo </a:t>
            </a:r>
            <a:r>
              <a:rPr sz="1800" dirty="0">
                <a:latin typeface="Arial"/>
                <a:cs typeface="Arial"/>
              </a:rPr>
              <a:t>demonstrará </a:t>
            </a:r>
            <a:r>
              <a:rPr sz="1800" spc="-5" dirty="0">
                <a:latin typeface="Arial"/>
                <a:cs typeface="Arial"/>
              </a:rPr>
              <a:t>e   avaliará o cumprimento das metas fiscais de cada quadrimestre, em Audiência Pública na  comissão referida no § 1º </a:t>
            </a:r>
            <a:r>
              <a:rPr sz="1800" dirty="0">
                <a:latin typeface="Arial"/>
                <a:cs typeface="Arial"/>
              </a:rPr>
              <a:t>do Art. 166 </a:t>
            </a:r>
            <a:r>
              <a:rPr sz="1800" spc="-5" dirty="0">
                <a:latin typeface="Arial"/>
                <a:cs typeface="Arial"/>
              </a:rPr>
              <a:t>da Constituição </a:t>
            </a:r>
            <a:r>
              <a:rPr sz="1800" dirty="0">
                <a:latin typeface="Arial"/>
                <a:cs typeface="Arial"/>
              </a:rPr>
              <a:t>ou </a:t>
            </a:r>
            <a:r>
              <a:rPr sz="1800" spc="-5" dirty="0">
                <a:latin typeface="Arial"/>
                <a:cs typeface="Arial"/>
              </a:rPr>
              <a:t>equivalente nas Casas Legislativas  estaduais 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municipais.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989" y="985774"/>
            <a:ext cx="5264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RECEITA</a:t>
            </a:r>
            <a:r>
              <a:rPr spc="-45" dirty="0"/>
              <a:t> </a:t>
            </a:r>
            <a:r>
              <a:rPr spc="-5" dirty="0"/>
              <a:t>ORÇAMENTÁRIA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8583" y="1639570"/>
            <a:ext cx="3395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Lei 4.320/64, Art. 2°, § 1° 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2°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9526" y="2766186"/>
            <a:ext cx="659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Receita Arrecadada </a:t>
            </a:r>
            <a:r>
              <a:rPr sz="2400" b="1" spc="-5" dirty="0" err="1">
                <a:latin typeface="Arial"/>
                <a:cs typeface="Arial"/>
              </a:rPr>
              <a:t>até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lang="pt-BR" sz="2400" b="1" spc="-5" dirty="0" smtClean="0">
                <a:latin typeface="Arial"/>
                <a:cs typeface="Arial"/>
              </a:rPr>
              <a:t>3</a:t>
            </a:r>
            <a:r>
              <a:rPr sz="2400" b="1" spc="-5" dirty="0" smtClean="0">
                <a:latin typeface="Arial"/>
                <a:cs typeface="Arial"/>
              </a:rPr>
              <a:t>º</a:t>
            </a:r>
            <a:r>
              <a:rPr sz="2400" b="1" spc="80" dirty="0" smtClean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Quadrimestre/2019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88711"/>
              </p:ext>
            </p:extLst>
          </p:nvPr>
        </p:nvGraphicFramePr>
        <p:xfrm>
          <a:off x="774668" y="3709987"/>
          <a:ext cx="8103511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2601"/>
                <a:gridCol w="3790910"/>
              </a:tblGrid>
              <a:tr h="691133">
                <a:tc>
                  <a:txBody>
                    <a:bodyPr/>
                    <a:lstStyle/>
                    <a:p>
                      <a:pPr marL="635" algn="ctr">
                        <a:lnSpc>
                          <a:spcPts val="2855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Receita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Orçamentária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23.495.407,21</a:t>
                      </a:r>
                    </a:p>
                  </a:txBody>
                  <a:tcPr marL="63500" marR="63500" marT="12700" marB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4267">
                <a:tc>
                  <a:txBody>
                    <a:bodyPr/>
                    <a:lstStyle/>
                    <a:p>
                      <a:pPr marL="635" algn="ctr">
                        <a:lnSpc>
                          <a:spcPts val="2855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Média Mensal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1.957.950,60</a:t>
                      </a:r>
                    </a:p>
                  </a:txBody>
                  <a:tcPr marL="63500" marR="63500" marT="12700" marB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989" y="391413"/>
            <a:ext cx="5264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RECEITA</a:t>
            </a:r>
            <a:r>
              <a:rPr spc="-45" dirty="0"/>
              <a:t> </a:t>
            </a:r>
            <a:r>
              <a:rPr spc="-5" dirty="0"/>
              <a:t>ORÇAMENTÁRIA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44723" y="1045209"/>
            <a:ext cx="4206240" cy="113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Lei 4.320/64, Art. 2°, § 1° 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2°</a:t>
            </a: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sz="2000" b="1" spc="-5" dirty="0">
                <a:latin typeface="Arial"/>
                <a:cs typeface="Arial"/>
              </a:rPr>
              <a:t>Evolução </a:t>
            </a:r>
            <a:r>
              <a:rPr sz="2000" b="1" dirty="0">
                <a:latin typeface="Arial"/>
                <a:cs typeface="Arial"/>
              </a:rPr>
              <a:t>da </a:t>
            </a:r>
            <a:r>
              <a:rPr sz="2000" b="1" dirty="0" err="1">
                <a:latin typeface="Arial"/>
                <a:cs typeface="Arial"/>
              </a:rPr>
              <a:t>Receita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 err="1" smtClean="0">
                <a:latin typeface="Arial"/>
                <a:cs typeface="Arial"/>
              </a:rPr>
              <a:t>Orçament</a:t>
            </a:r>
            <a:r>
              <a:rPr lang="pt-BR" sz="2000" b="1" spc="-5" dirty="0" smtClean="0">
                <a:latin typeface="Arial"/>
                <a:cs typeface="Arial"/>
              </a:rPr>
              <a:t>á</a:t>
            </a:r>
            <a:r>
              <a:rPr sz="2000" b="1" spc="-5" dirty="0" smtClean="0">
                <a:latin typeface="Arial"/>
                <a:cs typeface="Arial"/>
              </a:rPr>
              <a:t>ria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380681" y="2898358"/>
            <a:ext cx="9930765" cy="347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2800" y="881228"/>
            <a:ext cx="6422899" cy="662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200"/>
              </a:lnSpc>
              <a:spcBef>
                <a:spcPts val="95"/>
              </a:spcBef>
            </a:pPr>
            <a:r>
              <a:rPr dirty="0" smtClean="0"/>
              <a:t>  </a:t>
            </a:r>
            <a:r>
              <a:rPr dirty="0"/>
              <a:t>RECEITA CORRENTE</a:t>
            </a:r>
            <a:r>
              <a:rPr spc="-90" dirty="0"/>
              <a:t> </a:t>
            </a:r>
            <a:r>
              <a:rPr dirty="0"/>
              <a:t>LÍQUIDA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4300" y="1800225"/>
            <a:ext cx="83839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Lei Complementar n°101/2000, Art. 2°, </a:t>
            </a:r>
            <a:r>
              <a:rPr sz="2000" dirty="0">
                <a:latin typeface="Arial"/>
                <a:cs typeface="Arial"/>
              </a:rPr>
              <a:t>IV, </a:t>
            </a:r>
            <a:r>
              <a:rPr sz="2000" spc="-5" dirty="0">
                <a:latin typeface="Arial"/>
                <a:cs typeface="Arial"/>
              </a:rPr>
              <a:t>‘c’, </a:t>
            </a:r>
            <a:r>
              <a:rPr sz="2000" dirty="0">
                <a:latin typeface="Arial"/>
                <a:cs typeface="Arial"/>
              </a:rPr>
              <a:t>§ </a:t>
            </a:r>
            <a:r>
              <a:rPr sz="2000" spc="-5" dirty="0">
                <a:latin typeface="Arial"/>
                <a:cs typeface="Arial"/>
              </a:rPr>
              <a:t>1°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3°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7700" y="3217182"/>
            <a:ext cx="7600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Receita </a:t>
            </a:r>
            <a:r>
              <a:rPr sz="2000" b="1" spc="-5" dirty="0">
                <a:latin typeface="Arial"/>
                <a:cs typeface="Arial"/>
              </a:rPr>
              <a:t>Corrente Líquida </a:t>
            </a:r>
            <a:r>
              <a:rPr sz="2000" b="1" dirty="0">
                <a:latin typeface="Arial"/>
                <a:cs typeface="Arial"/>
              </a:rPr>
              <a:t>Arrecadada </a:t>
            </a:r>
            <a:r>
              <a:rPr sz="2000" b="1" dirty="0" err="1">
                <a:latin typeface="Arial"/>
                <a:cs typeface="Arial"/>
              </a:rPr>
              <a:t>até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lang="pt-BR" sz="2000" b="1" dirty="0" smtClean="0">
                <a:latin typeface="Arial"/>
                <a:cs typeface="Arial"/>
              </a:rPr>
              <a:t>3</a:t>
            </a:r>
            <a:r>
              <a:rPr sz="2000" b="1" dirty="0" smtClean="0">
                <a:latin typeface="Arial"/>
                <a:cs typeface="Arial"/>
              </a:rPr>
              <a:t>º</a:t>
            </a:r>
            <a:r>
              <a:rPr sz="2000" b="1" spc="30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Quadrimestre/2019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57920"/>
              </p:ext>
            </p:extLst>
          </p:nvPr>
        </p:nvGraphicFramePr>
        <p:xfrm>
          <a:off x="846106" y="3924301"/>
          <a:ext cx="902496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6915"/>
                <a:gridCol w="4498051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Receita Corrente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Líquida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22.540.179,08</a:t>
                      </a:r>
                    </a:p>
                  </a:txBody>
                  <a:tcPr marL="63500" marR="63500" marT="12700" marB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Média Mensal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1.878.348,26</a:t>
                      </a:r>
                    </a:p>
                  </a:txBody>
                  <a:tcPr marL="63500" marR="63500" marT="12700" marB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910" y="1037590"/>
            <a:ext cx="5785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EXECUÇÃO</a:t>
            </a:r>
            <a:r>
              <a:rPr spc="-80" dirty="0"/>
              <a:t> </a:t>
            </a:r>
            <a:r>
              <a:rPr dirty="0"/>
              <a:t>ORÇAMENTÁRIA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86460" y="1693193"/>
            <a:ext cx="442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Lei Complementar nº 101/2000, Art.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50195"/>
              </p:ext>
            </p:extLst>
          </p:nvPr>
        </p:nvGraphicFramePr>
        <p:xfrm>
          <a:off x="1331912" y="2090708"/>
          <a:ext cx="7759204" cy="52911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64435"/>
                <a:gridCol w="2494769"/>
              </a:tblGrid>
              <a:tr h="2378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Receitas Arrecadadas 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effectLst/>
                        </a:rPr>
                        <a:t>Receitas Correntes (I) 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effectLst/>
                        </a:rPr>
                        <a:t>22.540.179,08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 Tributária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1.659.803,69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 de Contribuições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250.164,35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 Patrimonial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91.248,51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 smtClean="0">
                          <a:effectLst/>
                        </a:rPr>
                        <a:t>Receita Agropecuária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 smtClean="0">
                          <a:effectLst/>
                        </a:rPr>
                        <a:t>0,00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 Industrial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0,00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Receita de Serviços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65.948,60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Transferências Correntes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22.996.250,19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393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(-) Deduções das Transferências Correntes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-2.880.945,73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Outras Receitas Correntes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357.709,47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effectLst/>
                        </a:rPr>
                        <a:t>Receitas de Capital (II) 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effectLst/>
                        </a:rPr>
                        <a:t>955.228,13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</a:rPr>
                        <a:t>Operações de Crédito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590.000,00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</a:rPr>
                        <a:t>Alienação de Bens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44.220,00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</a:rPr>
                        <a:t>Amortização de Empréstimos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0,00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</a:rPr>
                        <a:t>Transferências de Capital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321.008,13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23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</a:rPr>
                        <a:t>Outras Receitas de Capital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</a:rPr>
                        <a:t>0,00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  <a:tr h="197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</a:rPr>
                        <a:t>Total (III) = (I+II) 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effectLst/>
                        </a:rPr>
                        <a:t>23.495.407,21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9" marR="27199" marT="5440" marB="544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910" y="391413"/>
            <a:ext cx="5785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EXECUÇÃO</a:t>
            </a:r>
            <a:r>
              <a:rPr spc="-80" dirty="0"/>
              <a:t> </a:t>
            </a:r>
            <a:r>
              <a:rPr dirty="0"/>
              <a:t>ORÇAMENTÁRIA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33470" y="1045209"/>
            <a:ext cx="44272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Lei Complementar nº 101/2000, Art.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499901"/>
              </p:ext>
            </p:extLst>
          </p:nvPr>
        </p:nvGraphicFramePr>
        <p:xfrm>
          <a:off x="2417742" y="1621190"/>
          <a:ext cx="5715040" cy="5965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9078"/>
                <a:gridCol w="1705962"/>
              </a:tblGrid>
              <a:tr h="3140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Despesas Liquidadas Por Função de Governo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39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01 -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Legislativa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823.915,05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85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04 -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Administração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1.775.178,52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9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05 - </a:t>
                      </a:r>
                      <a:r>
                        <a:rPr sz="1500" spc="-5" dirty="0" err="1">
                          <a:latin typeface="Arial"/>
                          <a:cs typeface="Arial"/>
                        </a:rPr>
                        <a:t>Defesa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 smtClean="0">
                          <a:latin typeface="Arial"/>
                          <a:cs typeface="Arial"/>
                        </a:rPr>
                        <a:t>Nacional</a:t>
                      </a:r>
                      <a:r>
                        <a:rPr lang="pt-BR" sz="1500" spc="-5" dirty="0" smtClean="0">
                          <a:latin typeface="Arial"/>
                          <a:cs typeface="Arial"/>
                        </a:rPr>
                        <a:t> (Junta</a:t>
                      </a:r>
                      <a:r>
                        <a:rPr lang="pt-BR" sz="1500" spc="-5" baseline="0" dirty="0" smtClean="0">
                          <a:latin typeface="Arial"/>
                          <a:cs typeface="Arial"/>
                        </a:rPr>
                        <a:t> de Serviço Militar)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29.983,30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06 -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Segurança Pública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230.858,93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08 -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Assistência Social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868.933,01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10 -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Saúde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6.722.073,01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12 -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Educação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6.596.866,41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13 -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Cultura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35.048,15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4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15 </a:t>
                      </a:r>
                      <a:r>
                        <a:rPr lang="pt-BR" sz="150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5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 err="1" smtClean="0">
                          <a:latin typeface="Arial"/>
                          <a:cs typeface="Arial"/>
                        </a:rPr>
                        <a:t>Urbanismo</a:t>
                      </a:r>
                      <a:endParaRPr lang="pt-BR" sz="1500" spc="-5" dirty="0" smtClean="0">
                        <a:latin typeface="Arial"/>
                        <a:cs typeface="Arial"/>
                      </a:endParaRPr>
                    </a:p>
                    <a:p>
                      <a:pPr marL="63500">
                        <a:lnSpc>
                          <a:spcPts val="1780"/>
                        </a:lnSpc>
                      </a:pP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1.140.025,70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14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lang="pt-BR" sz="1500" dirty="0" smtClean="0">
                          <a:latin typeface="Arial"/>
                          <a:cs typeface="Arial"/>
                        </a:rPr>
                        <a:t>16 - Habitação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247.500,00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18 -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Gestão Ambiental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55.918,66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20 -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Agricultura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739.759,98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23 -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Comércio e Serviços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19.426,60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26 -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Transporte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1.253.826,09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27 -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Desporto e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Lazer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232.238,21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marL="63500">
                        <a:lnSpc>
                          <a:spcPts val="178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28 -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Encargos Especiais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979.956,76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7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(IV)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21.751.508,38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910" y="1037590"/>
            <a:ext cx="5786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EXECUÇÃO</a:t>
            </a:r>
            <a:r>
              <a:rPr spc="-80" dirty="0"/>
              <a:t> </a:t>
            </a:r>
            <a:r>
              <a:rPr dirty="0"/>
              <a:t>ORÇAMENTÁRIA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33470" y="1689862"/>
            <a:ext cx="442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Lei Complementar nº 101/2000, Art.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5307" y="6294831"/>
            <a:ext cx="437765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SUPERÁVIT DE R$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lang="pt-BR" sz="2200" b="1" dirty="0" smtClean="0">
                <a:latin typeface="Arial"/>
                <a:cs typeface="Arial"/>
              </a:rPr>
              <a:t>1.743.898,83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6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381317" y="2043747"/>
            <a:ext cx="9930765" cy="347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16"/>
            <a:ext cx="10693400" cy="74538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31" y="975106"/>
            <a:ext cx="9673336" cy="1015663"/>
          </a:xfrm>
        </p:spPr>
        <p:txBody>
          <a:bodyPr/>
          <a:lstStyle/>
          <a:p>
            <a:pPr algn="ctr"/>
            <a:r>
              <a:rPr lang="pt-BR" sz="6600" dirty="0" smtClean="0"/>
              <a:t>Despesas com Saúde</a:t>
            </a:r>
            <a:endParaRPr lang="pt-BR" sz="6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7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899</Words>
  <Application>Microsoft Office PowerPoint</Application>
  <PresentationFormat>Personalizar</PresentationFormat>
  <Paragraphs>227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Apresentação do PowerPoint</vt:lpstr>
      <vt:lpstr>EXIGÊNCIA LEGAL</vt:lpstr>
      <vt:lpstr>RECEITA ORÇAMENTÁRIA</vt:lpstr>
      <vt:lpstr>RECEITA ORÇAMENTÁRIA</vt:lpstr>
      <vt:lpstr>  RECEITA CORRENTE LÍQUIDA</vt:lpstr>
      <vt:lpstr>EXECUÇÃO ORÇAMENTÁRIA</vt:lpstr>
      <vt:lpstr>EXECUÇÃO ORÇAMENTÁRIA</vt:lpstr>
      <vt:lpstr>EXECUÇÃO ORÇAMENTÁRIA</vt:lpstr>
      <vt:lpstr>Despesas com Saúde</vt:lpstr>
      <vt:lpstr>APLICAÇÃO DE RECURSOS EM AÇÕES E  SERVIÇOS PÚBLICOS DE SAÚDE</vt:lpstr>
      <vt:lpstr>Despesas com Educação</vt:lpstr>
      <vt:lpstr>APLICAÇÃO DE RECURSOS NA  MANUTENÇÃO E DESENVOLVIMENTO DO ENSINO</vt:lpstr>
      <vt:lpstr>APLICAÇÃO DE 60% DOS RECURSOS DO FUNDEB  NA REMUNERAÇÃO DOS PROFISSIONAIS DO  MAGISTÉRIO DA EDUCAÇÃO BÁSICA</vt:lpstr>
      <vt:lpstr>APLICAÇÃO DE 95% DOS RECURSOS DO FUNDEB  EM AÇÕES DE MANUTENÇÃO E  DESENVOLVIMENTO DO ENSINO - MDE</vt:lpstr>
      <vt:lpstr>Despesas com Pessoal</vt:lpstr>
      <vt:lpstr>DESPESAS COM PESSOAL DO PODER  EXECUTIVO</vt:lpstr>
      <vt:lpstr>DESPESAS COM PESSOAL DO PODER  LEGISLATIVO</vt:lpstr>
      <vt:lpstr>DESPESAS COM PESSOAL CONSOLIDADO</vt:lpstr>
      <vt:lpstr>MUITO 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Controle Interno</dc:creator>
  <cp:lastModifiedBy>User prefeitura</cp:lastModifiedBy>
  <cp:revision>21</cp:revision>
  <cp:lastPrinted>2019-09-23T19:00:30Z</cp:lastPrinted>
  <dcterms:created xsi:type="dcterms:W3CDTF">2019-09-23T18:50:33Z</dcterms:created>
  <dcterms:modified xsi:type="dcterms:W3CDTF">2020-02-28T11:12:24Z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2019-09-23T00:00:00Z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2019-09-23T00:00:00Z</vt:filetime>
  </property>
</Properties>
</file>