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5" r:id="rId4"/>
    <p:sldId id="277" r:id="rId5"/>
    <p:sldId id="286" r:id="rId6"/>
    <p:sldId id="278" r:id="rId7"/>
    <p:sldId id="279" r:id="rId8"/>
    <p:sldId id="260" r:id="rId9"/>
    <p:sldId id="267" r:id="rId10"/>
    <p:sldId id="268" r:id="rId11"/>
    <p:sldId id="269" r:id="rId12"/>
    <p:sldId id="271" r:id="rId13"/>
    <p:sldId id="272" r:id="rId14"/>
    <p:sldId id="280" r:id="rId15"/>
    <p:sldId id="285" r:id="rId16"/>
    <p:sldId id="281" r:id="rId17"/>
    <p:sldId id="282" r:id="rId18"/>
    <p:sldId id="284" r:id="rId19"/>
    <p:sldId id="26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6263" autoAdjust="0"/>
  </p:normalViewPr>
  <p:slideViewPr>
    <p:cSldViewPr snapToGrid="0">
      <p:cViewPr varScale="1">
        <p:scale>
          <a:sx n="88" d="100"/>
          <a:sy n="88" d="100"/>
        </p:scale>
        <p:origin x="6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23F-FD6E-428B-A3D1-1FE13786654A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9858A-C08A-4299-9C82-419119088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39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96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35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6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15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44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78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30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66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1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34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66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F42B7-56BB-4ECD-8086-F6BEEFF50BE8}" type="datetimeFigureOut">
              <a:rPr lang="pt-BR" smtClean="0"/>
              <a:t>28/02/2020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046D-E186-45EF-B55F-5CC2236EF8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44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064" y="225631"/>
            <a:ext cx="11107545" cy="6282047"/>
          </a:xfrm>
        </p:spPr>
        <p:txBody>
          <a:bodyPr>
            <a:normAutofit fontScale="77500" lnSpcReduction="20000"/>
          </a:bodyPr>
          <a:lstStyle/>
          <a:p>
            <a:r>
              <a:rPr lang="pt-BR" sz="2800" b="1" u="sng" dirty="0" smtClean="0"/>
              <a:t> </a:t>
            </a:r>
            <a:endParaRPr lang="pt-BR" sz="2800" b="1" u="sng" dirty="0"/>
          </a:p>
          <a:p>
            <a:r>
              <a:rPr lang="pt-BR" sz="3600" b="1" dirty="0"/>
              <a:t>Secretaria Municipal de Saúde - ANCHIETA</a:t>
            </a:r>
          </a:p>
          <a:p>
            <a:r>
              <a:rPr lang="pt-BR" sz="3600" b="1" dirty="0" smtClean="0"/>
              <a:t>FMS - CNPJ</a:t>
            </a:r>
            <a:r>
              <a:rPr lang="pt-BR" sz="3600" b="1" dirty="0"/>
              <a:t>: </a:t>
            </a:r>
            <a:r>
              <a:rPr lang="pt-BR" sz="3600" b="1" dirty="0" smtClean="0"/>
              <a:t>11.243.552/0001- 47</a:t>
            </a:r>
            <a:endParaRPr lang="pt-BR" sz="3600" b="1" dirty="0"/>
          </a:p>
          <a:p>
            <a:endParaRPr lang="pt-BR" sz="3600" b="1" dirty="0" smtClean="0"/>
          </a:p>
          <a:p>
            <a:r>
              <a:rPr lang="pt-BR" sz="3600" b="1" dirty="0" smtClean="0"/>
              <a:t>Produção e Indicadores Financeiros </a:t>
            </a:r>
          </a:p>
          <a:p>
            <a:r>
              <a:rPr lang="pt-BR" sz="3600" b="1" dirty="0" smtClean="0"/>
              <a:t>  </a:t>
            </a:r>
            <a:endParaRPr lang="pt-BR" sz="3600" b="1" dirty="0"/>
          </a:p>
          <a:p>
            <a:r>
              <a:rPr lang="pt-BR" sz="3600" b="1" dirty="0" smtClean="0"/>
              <a:t>3º QUADRIMESTRE - PERÍODO DE SETEMBRO A DEZEMBRO - 2019</a:t>
            </a:r>
            <a:endParaRPr lang="pt-BR" sz="3600" dirty="0" smtClean="0"/>
          </a:p>
          <a:p>
            <a:pPr lvl="0"/>
            <a:endParaRPr lang="pt-BR" sz="2800" dirty="0" smtClean="0"/>
          </a:p>
          <a:p>
            <a:pPr lvl="0"/>
            <a:r>
              <a:rPr lang="pt-BR" sz="2800" b="1" dirty="0" smtClean="0"/>
              <a:t>AUDIÊNCIA PÚBLICA – 26 Fevereiro de 2020</a:t>
            </a:r>
          </a:p>
          <a:p>
            <a:pPr lvl="0"/>
            <a:endParaRPr lang="pt-BR" sz="2800" dirty="0" smtClean="0"/>
          </a:p>
          <a:p>
            <a:pPr lvl="0"/>
            <a:r>
              <a:rPr lang="pt-BR" sz="2800" dirty="0" smtClean="0"/>
              <a:t>GESTOR: Martinhos </a:t>
            </a:r>
            <a:r>
              <a:rPr lang="pt-BR" sz="2800" dirty="0" err="1" smtClean="0"/>
              <a:t>Scantamburlo</a:t>
            </a:r>
            <a:r>
              <a:rPr lang="pt-BR" sz="2800" dirty="0" smtClean="0"/>
              <a:t>.</a:t>
            </a:r>
          </a:p>
          <a:p>
            <a:pPr lvl="0"/>
            <a:endParaRPr lang="pt-BR" sz="1800" dirty="0" smtClean="0"/>
          </a:p>
          <a:p>
            <a:pPr lvl="0"/>
            <a:endParaRPr lang="pt-BR" sz="1800" dirty="0" smtClean="0"/>
          </a:p>
          <a:p>
            <a:pPr lvl="0"/>
            <a:r>
              <a:rPr lang="pt-BR" sz="1800" dirty="0" smtClean="0"/>
              <a:t>http</a:t>
            </a:r>
            <a:r>
              <a:rPr lang="pt-BR" sz="1800" dirty="0"/>
              <a:t>://187.33.161.226:9099/biEsus.xhtml</a:t>
            </a:r>
          </a:p>
          <a:p>
            <a:pPr lvl="0"/>
            <a:endParaRPr lang="pt-BR" sz="1800" b="1" dirty="0" smtClean="0"/>
          </a:p>
          <a:p>
            <a:pPr lvl="0"/>
            <a:endParaRPr lang="pt-BR" sz="1800" b="1" dirty="0" smtClean="0"/>
          </a:p>
          <a:p>
            <a:pPr lvl="0"/>
            <a:r>
              <a:rPr lang="pt-BR" sz="1800" b="1" dirty="0" smtClean="0"/>
              <a:t>Fonte: </a:t>
            </a:r>
            <a:r>
              <a:rPr lang="pt-BR" sz="1800" b="1" dirty="0" err="1" smtClean="0"/>
              <a:t>Rang</a:t>
            </a:r>
            <a:r>
              <a:rPr lang="pt-BR" sz="1800" b="1" dirty="0" smtClean="0"/>
              <a:t>, SISREG e E-SUS Ministério da Saúde. </a:t>
            </a:r>
            <a:endParaRPr lang="pt-BR" sz="18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  <p:pic>
        <p:nvPicPr>
          <p:cNvPr id="1026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971303" cy="16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04404" y="1363820"/>
            <a:ext cx="10170067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PRODUÇAO DO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3º QUADRIMESTRE/2019</a:t>
            </a:r>
            <a:endParaRPr lang="pt-BR" sz="3200" kern="0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kern="0" dirty="0" smtClean="0"/>
              <a:t>Exames laboratoriais – </a:t>
            </a:r>
            <a:r>
              <a:rPr lang="pt-BR" sz="3200" b="1" u="sng" kern="0" dirty="0" smtClean="0"/>
              <a:t> 10.558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3200" kern="0" dirty="0" smtClean="0"/>
              <a:t>Consultas Dr. Juarez – </a:t>
            </a:r>
            <a:r>
              <a:rPr lang="pt-BR" sz="3200" b="1" u="sng" kern="0" dirty="0" smtClean="0"/>
              <a:t>524 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Consultas de Plantão – 2.927</a:t>
            </a:r>
            <a:endParaRPr kumimoji="0" lang="pt-BR" sz="3200" b="1" i="0" u="sng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ESSES PROCEDIMENTOS </a:t>
            </a: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SÃO REALIZADOS PELA EQUIPE DE ENFERMAGEM DA UPA DO MUNICÍPIO DE ANCHIETA-SC.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90057" y="510639"/>
            <a:ext cx="885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Unidade de Pronto Atendimento – Hospital  </a:t>
            </a:r>
            <a:endParaRPr lang="pt-BR" sz="3600" b="1" dirty="0"/>
          </a:p>
        </p:txBody>
      </p:sp>
      <p:pic>
        <p:nvPicPr>
          <p:cNvPr id="4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15166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0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15166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93621" y="338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600" b="1" dirty="0"/>
              <a:t>Unidade de Pronto Atendimento – Hospital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234204"/>
            <a:ext cx="11795760" cy="530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0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37664" y="6057816"/>
            <a:ext cx="4878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</a:t>
            </a:r>
            <a:r>
              <a:rPr lang="pt-BR" dirty="0"/>
              <a:t>://siops.datasus.gov.br/consleirespfiscal.php</a:t>
            </a:r>
          </a:p>
        </p:txBody>
      </p:sp>
      <p:pic>
        <p:nvPicPr>
          <p:cNvPr id="7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174" y="-23792"/>
            <a:ext cx="10398826" cy="110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9312"/>
            <a:ext cx="12191999" cy="575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3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43049" y="6419786"/>
            <a:ext cx="1932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dirty="0">
                <a:solidFill>
                  <a:prstClr val="black"/>
                </a:solidFill>
              </a:rPr>
              <a:t>Fonte: SIOPS/2018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335500"/>
              </p:ext>
            </p:extLst>
          </p:nvPr>
        </p:nvGraphicFramePr>
        <p:xfrm>
          <a:off x="831274" y="106877"/>
          <a:ext cx="9416348" cy="613950"/>
        </p:xfrm>
        <a:graphic>
          <a:graphicData uri="http://schemas.openxmlformats.org/drawingml/2006/table">
            <a:tbl>
              <a:tblPr/>
              <a:tblGrid>
                <a:gridCol w="2883835"/>
                <a:gridCol w="1774634"/>
                <a:gridCol w="1288042"/>
                <a:gridCol w="3425354"/>
                <a:gridCol w="44483"/>
              </a:tblGrid>
              <a:tr h="3069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Demonstrativo da Aplicação de Recursos em Ações e Serviços Públicos de Saúde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9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Emenda Constitucional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nº29/2000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e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ADCT,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ART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Nº 77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11283"/>
            <a:ext cx="11849100" cy="4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018201"/>
              </p:ext>
            </p:extLst>
          </p:nvPr>
        </p:nvGraphicFramePr>
        <p:xfrm>
          <a:off x="1163781" y="376836"/>
          <a:ext cx="9328272" cy="613950"/>
        </p:xfrm>
        <a:graphic>
          <a:graphicData uri="http://schemas.openxmlformats.org/drawingml/2006/table">
            <a:tbl>
              <a:tblPr/>
              <a:tblGrid>
                <a:gridCol w="2795759"/>
                <a:gridCol w="1774634"/>
                <a:gridCol w="1288042"/>
                <a:gridCol w="3425354"/>
                <a:gridCol w="44483"/>
              </a:tblGrid>
              <a:tr h="3069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Demonstrativo da Aplicação de Recursos em Ações e Serviços Públicos de Saúde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9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Emenda Constitucional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nº29/2000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e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ADCT,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ART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Nº 77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99408"/>
            <a:ext cx="11944350" cy="482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727760"/>
              </p:ext>
            </p:extLst>
          </p:nvPr>
        </p:nvGraphicFramePr>
        <p:xfrm>
          <a:off x="1075707" y="376835"/>
          <a:ext cx="9328272" cy="613950"/>
        </p:xfrm>
        <a:graphic>
          <a:graphicData uri="http://schemas.openxmlformats.org/drawingml/2006/table">
            <a:tbl>
              <a:tblPr/>
              <a:tblGrid>
                <a:gridCol w="2795759"/>
                <a:gridCol w="1774634"/>
                <a:gridCol w="1288042"/>
                <a:gridCol w="3425354"/>
                <a:gridCol w="44483"/>
              </a:tblGrid>
              <a:tr h="30697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Demonstrativo da Aplicação de Recursos em Ações e Serviços Públicos de Saúde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9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Emenda Constitucional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nº29/2000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e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ADCT,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ART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Nº 77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175657"/>
            <a:ext cx="11915775" cy="55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109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15166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976815"/>
              </p:ext>
            </p:extLst>
          </p:nvPr>
        </p:nvGraphicFramePr>
        <p:xfrm>
          <a:off x="1431864" y="1268078"/>
          <a:ext cx="9328272" cy="590820"/>
        </p:xfrm>
        <a:graphic>
          <a:graphicData uri="http://schemas.openxmlformats.org/drawingml/2006/table">
            <a:tbl>
              <a:tblPr/>
              <a:tblGrid>
                <a:gridCol w="2795759"/>
                <a:gridCol w="1774634"/>
                <a:gridCol w="1288042"/>
                <a:gridCol w="3425354"/>
                <a:gridCol w="44483"/>
              </a:tblGrid>
              <a:tr h="0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Demonstrativo da Aplicação de Recursos em Ações e Serviços Públicos de Saúde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9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Emenda Constitucional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nº29/2000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e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ADCT,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ART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Nº 77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35678"/>
            <a:ext cx="11887200" cy="4488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293478"/>
              </p:ext>
            </p:extLst>
          </p:nvPr>
        </p:nvGraphicFramePr>
        <p:xfrm>
          <a:off x="1006352" y="95004"/>
          <a:ext cx="9328272" cy="783770"/>
        </p:xfrm>
        <a:graphic>
          <a:graphicData uri="http://schemas.openxmlformats.org/drawingml/2006/table">
            <a:tbl>
              <a:tblPr/>
              <a:tblGrid>
                <a:gridCol w="2795759"/>
                <a:gridCol w="1774634"/>
                <a:gridCol w="1288042"/>
                <a:gridCol w="3425354"/>
                <a:gridCol w="44483"/>
              </a:tblGrid>
              <a:tr h="391885">
                <a:tc gridSpan="5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Demonstrativo da Aplicação de Recursos em Ações e Serviços Públicos de Saúde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1885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              Emenda Constitucional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nº29/2000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e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ADCT,</a:t>
                      </a:r>
                      <a:r>
                        <a:rPr lang="pt-BR" sz="1800" b="1" i="0" u="none" strike="noStrike" baseline="0" dirty="0" smtClean="0">
                          <a:effectLst/>
                          <a:latin typeface="Arial"/>
                        </a:rPr>
                        <a:t>             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ART </a:t>
                      </a:r>
                      <a:r>
                        <a:rPr lang="pt-BR" sz="1800" b="1" i="0" u="none" strike="noStrike" dirty="0">
                          <a:effectLst/>
                          <a:latin typeface="Arial"/>
                        </a:rPr>
                        <a:t>Nº 77 </a:t>
                      </a:r>
                      <a:r>
                        <a:rPr lang="pt-BR" sz="1800" b="1" i="0" u="none" strike="noStrike" dirty="0" smtClean="0">
                          <a:effectLst/>
                          <a:latin typeface="Arial"/>
                        </a:rPr>
                        <a:t>   </a:t>
                      </a:r>
                      <a:endParaRPr lang="pt-BR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64808"/>
            <a:ext cx="11858625" cy="435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121920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5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46265" y="0"/>
            <a:ext cx="10307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Total de repasse  Ministério da Saúde até  31 de dezembro/2019 </a:t>
            </a:r>
            <a:endParaRPr lang="pt-B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" y="523220"/>
            <a:ext cx="11970328" cy="613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26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6919" y="811361"/>
            <a:ext cx="9559637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Secretaria </a:t>
            </a:r>
            <a:r>
              <a:rPr lang="pt-BR" sz="2400" dirty="0">
                <a:solidFill>
                  <a:prstClr val="black"/>
                </a:solidFill>
              </a:rPr>
              <a:t>Municipal de Saúde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dirty="0">
                <a:solidFill>
                  <a:prstClr val="black"/>
                </a:solidFill>
              </a:rPr>
              <a:t>Fundo municipal de Saúde </a:t>
            </a:r>
            <a:endParaRPr lang="pt-BR" sz="24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AUDIÊNCIA PÚBLICA </a:t>
            </a:r>
            <a:endParaRPr lang="pt-BR" sz="24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pt-BR" sz="2400" dirty="0" smtClean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pt-BR" sz="2400" dirty="0">
              <a:solidFill>
                <a:prstClr val="black"/>
              </a:solidFill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400" dirty="0" smtClean="0">
                <a:solidFill>
                  <a:prstClr val="black"/>
                </a:solidFill>
              </a:rPr>
              <a:t>Anchieta  </a:t>
            </a:r>
            <a:r>
              <a:rPr lang="pt-BR" sz="2400" dirty="0">
                <a:solidFill>
                  <a:prstClr val="black"/>
                </a:solidFill>
              </a:rPr>
              <a:t>– SC, </a:t>
            </a:r>
            <a:r>
              <a:rPr lang="pt-BR" sz="2400" dirty="0" smtClean="0">
                <a:solidFill>
                  <a:prstClr val="black"/>
                </a:solidFill>
              </a:rPr>
              <a:t>26 de fevereiro </a:t>
            </a:r>
            <a:r>
              <a:rPr lang="pt-BR" sz="2400" dirty="0">
                <a:solidFill>
                  <a:prstClr val="black"/>
                </a:solidFill>
              </a:rPr>
              <a:t>de </a:t>
            </a:r>
            <a:r>
              <a:rPr lang="pt-BR" sz="2400" dirty="0" smtClean="0">
                <a:solidFill>
                  <a:prstClr val="black"/>
                </a:solidFill>
              </a:rPr>
              <a:t>2020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3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15166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8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042555" cy="12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71896" y="1223157"/>
            <a:ext cx="1075904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Apresentação do SISREG – Sistema de encaminhamentos de pacientes para Tratamento Fora de Domicílio</a:t>
            </a:r>
          </a:p>
          <a:p>
            <a:pPr lvl="0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2400" u="sng" dirty="0" smtClean="0">
                <a:solidFill>
                  <a:prstClr val="black"/>
                </a:solidFill>
              </a:rPr>
              <a:t>Transporte </a:t>
            </a:r>
            <a:r>
              <a:rPr lang="pt-BR" sz="2400" u="sng" dirty="0">
                <a:solidFill>
                  <a:prstClr val="black"/>
                </a:solidFill>
              </a:rPr>
              <a:t>de Pacientes para Fora de Domicílio </a:t>
            </a:r>
            <a:r>
              <a:rPr lang="pt-BR" sz="2400" u="sng" dirty="0" smtClean="0">
                <a:solidFill>
                  <a:prstClr val="black"/>
                </a:solidFill>
              </a:rPr>
              <a:t>– TFD – Setembro a dezembro/2019</a:t>
            </a:r>
          </a:p>
          <a:p>
            <a:pPr lvl="0" algn="ctr"/>
            <a:endParaRPr lang="pt-BR" sz="2400" u="sng" dirty="0" smtClean="0">
              <a:solidFill>
                <a:prstClr val="black"/>
              </a:solidFill>
            </a:endParaRPr>
          </a:p>
          <a:p>
            <a:pPr lvl="0" algn="ctr"/>
            <a:endParaRPr lang="pt-BR" sz="2400" u="sng" dirty="0" smtClean="0">
              <a:solidFill>
                <a:prstClr val="black"/>
              </a:solidFill>
            </a:endParaRPr>
          </a:p>
          <a:p>
            <a:pPr lvl="0" algn="ctr"/>
            <a:endParaRPr lang="pt-BR" sz="2400" dirty="0">
              <a:solidFill>
                <a:prstClr val="black"/>
              </a:solidFill>
            </a:endParaRPr>
          </a:p>
          <a:p>
            <a:pPr lvl="0" algn="ctr"/>
            <a:r>
              <a:rPr lang="pt-BR" sz="3200" dirty="0" smtClean="0">
                <a:solidFill>
                  <a:prstClr val="black"/>
                </a:solidFill>
              </a:rPr>
              <a:t>Número de viagens – </a:t>
            </a:r>
            <a:r>
              <a:rPr lang="pt-BR" sz="3200" b="1" u="sng" dirty="0" smtClean="0">
                <a:solidFill>
                  <a:prstClr val="black"/>
                </a:solidFill>
              </a:rPr>
              <a:t>567</a:t>
            </a:r>
          </a:p>
          <a:p>
            <a:pPr lvl="0" algn="ctr"/>
            <a:endParaRPr lang="pt-BR" sz="3200" dirty="0">
              <a:solidFill>
                <a:prstClr val="black"/>
              </a:solidFill>
            </a:endParaRPr>
          </a:p>
          <a:p>
            <a:pPr lvl="0" algn="ctr"/>
            <a:r>
              <a:rPr lang="pt-BR" sz="3200" dirty="0" smtClean="0">
                <a:solidFill>
                  <a:prstClr val="black"/>
                </a:solidFill>
              </a:rPr>
              <a:t>Número de pacientes e acompanhantes – </a:t>
            </a:r>
            <a:r>
              <a:rPr lang="pt-BR" sz="3200" b="1" u="sng" dirty="0" smtClean="0">
                <a:solidFill>
                  <a:prstClr val="black"/>
                </a:solidFill>
              </a:rPr>
              <a:t>2.869 </a:t>
            </a:r>
          </a:p>
          <a:p>
            <a:pPr lvl="0" algn="ctr"/>
            <a:endParaRPr lang="pt-BR" sz="2400" u="sng" dirty="0">
              <a:solidFill>
                <a:prstClr val="black"/>
              </a:solidFill>
            </a:endParaRPr>
          </a:p>
          <a:p>
            <a:pPr lvl="0" algn="ctr"/>
            <a:endParaRPr lang="pt-BR" sz="2400" u="sng" dirty="0" smtClean="0">
              <a:solidFill>
                <a:prstClr val="black"/>
              </a:solidFill>
            </a:endParaRPr>
          </a:p>
          <a:p>
            <a:pPr lvl="0" algn="ctr"/>
            <a:endParaRPr lang="pt-BR" sz="2400" u="sng" dirty="0" smtClean="0">
              <a:solidFill>
                <a:prstClr val="black"/>
              </a:solidFill>
            </a:endParaRPr>
          </a:p>
          <a:p>
            <a:pPr lvl="0" algn="ctr"/>
            <a:endParaRPr lang="pt-BR" sz="2400" u="sng" dirty="0">
              <a:solidFill>
                <a:prstClr val="black"/>
              </a:solidFill>
            </a:endParaRPr>
          </a:p>
          <a:p>
            <a:pPr lvl="0" algn="ctr"/>
            <a:endParaRPr lang="pt-BR" sz="2400" u="sng" dirty="0">
              <a:solidFill>
                <a:prstClr val="black"/>
              </a:solidFill>
            </a:endParaRPr>
          </a:p>
          <a:p>
            <a:pPr lvl="0" algn="ctr"/>
            <a:endParaRPr lang="pt-BR" sz="2400" u="sng" dirty="0">
              <a:solidFill>
                <a:prstClr val="black"/>
              </a:solidFill>
            </a:endParaRPr>
          </a:p>
          <a:p>
            <a:pPr lvl="0"/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95299" y="237506"/>
            <a:ext cx="8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PRESTAÇÃO DE CONTA DO 3º QUADRIMENSTRE 2019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2042556" y="6461213"/>
            <a:ext cx="2752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dirty="0">
                <a:solidFill>
                  <a:prstClr val="black"/>
                </a:solidFill>
              </a:rPr>
              <a:t>Fonte: </a:t>
            </a:r>
            <a:r>
              <a:rPr lang="pt-BR" sz="1200" dirty="0" err="1" smtClean="0">
                <a:solidFill>
                  <a:prstClr val="black"/>
                </a:solidFill>
              </a:rPr>
              <a:t>Rang</a:t>
            </a:r>
            <a:r>
              <a:rPr lang="pt-BR" sz="1200" dirty="0" smtClean="0">
                <a:solidFill>
                  <a:prstClr val="black"/>
                </a:solidFill>
              </a:rPr>
              <a:t>/SISREG 2018 – setor do TFD </a:t>
            </a:r>
            <a:endParaRPr lang="pt-BR" sz="1200" dirty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686790" y="259278"/>
            <a:ext cx="1143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997527" y="0"/>
            <a:ext cx="9630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PRESTAÇÃO DE CONTA DO </a:t>
            </a:r>
            <a:r>
              <a:rPr lang="pt-BR" sz="2400" dirty="0" smtClean="0">
                <a:solidFill>
                  <a:prstClr val="black"/>
                </a:solidFill>
              </a:rPr>
              <a:t>3º </a:t>
            </a:r>
            <a:r>
              <a:rPr lang="pt-BR" sz="2400" dirty="0">
                <a:solidFill>
                  <a:prstClr val="black"/>
                </a:solidFill>
              </a:rPr>
              <a:t>QUADRIMENSTRE </a:t>
            </a:r>
            <a:r>
              <a:rPr lang="pt-BR" sz="2400" dirty="0" smtClean="0">
                <a:solidFill>
                  <a:prstClr val="black"/>
                </a:solidFill>
              </a:rPr>
              <a:t>2019</a:t>
            </a:r>
          </a:p>
          <a:p>
            <a:pPr lvl="0" algn="ctr"/>
            <a:r>
              <a:rPr lang="pt-BR" sz="2400" dirty="0" smtClean="0">
                <a:solidFill>
                  <a:prstClr val="black"/>
                </a:solidFill>
              </a:rPr>
              <a:t>Procedimentos individuais </a:t>
            </a:r>
            <a:endParaRPr lang="pt-BR" sz="2400" dirty="0">
              <a:solidFill>
                <a:prstClr val="black"/>
              </a:solidFill>
            </a:endParaRPr>
          </a:p>
        </p:txBody>
      </p:sp>
      <p:pic>
        <p:nvPicPr>
          <p:cNvPr id="6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843149"/>
            <a:ext cx="11441430" cy="569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1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04405" y="95003"/>
            <a:ext cx="9678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PRESTAÇÃO DE CONTA DO 3</a:t>
            </a:r>
            <a:r>
              <a:rPr lang="pt-BR" sz="2400" dirty="0" smtClean="0">
                <a:solidFill>
                  <a:prstClr val="black"/>
                </a:solidFill>
              </a:rPr>
              <a:t>º </a:t>
            </a:r>
            <a:r>
              <a:rPr lang="pt-BR" sz="2400" dirty="0">
                <a:solidFill>
                  <a:prstClr val="black"/>
                </a:solidFill>
              </a:rPr>
              <a:t>QUADRIMENSTRE 2019</a:t>
            </a:r>
          </a:p>
        </p:txBody>
      </p:sp>
      <p:pic>
        <p:nvPicPr>
          <p:cNvPr id="7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8" y="1"/>
            <a:ext cx="1401287" cy="66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9" y="665018"/>
            <a:ext cx="11942122" cy="602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69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843148"/>
            <a:ext cx="11602192" cy="542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13860" y="6272082"/>
            <a:ext cx="8015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800" b="1" u="sng" dirty="0">
                <a:solidFill>
                  <a:prstClr val="black"/>
                </a:solidFill>
              </a:rPr>
              <a:t>Total de </a:t>
            </a:r>
            <a:r>
              <a:rPr lang="pt-BR" sz="2800" b="1" u="sng" dirty="0" smtClean="0">
                <a:solidFill>
                  <a:prstClr val="black"/>
                </a:solidFill>
              </a:rPr>
              <a:t>Procedimentos registrados                   18.527</a:t>
            </a:r>
            <a:endParaRPr lang="pt-BR" sz="2800" b="1" u="sng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5044" y="159603"/>
            <a:ext cx="7548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dirty="0">
                <a:solidFill>
                  <a:prstClr val="black"/>
                </a:solidFill>
              </a:rPr>
              <a:t>PRESTAÇÃO DE CONTA DO </a:t>
            </a:r>
            <a:r>
              <a:rPr lang="pt-BR" sz="2400" dirty="0" smtClean="0">
                <a:solidFill>
                  <a:prstClr val="black"/>
                </a:solidFill>
              </a:rPr>
              <a:t>3º </a:t>
            </a:r>
            <a:r>
              <a:rPr lang="pt-BR" sz="2400" dirty="0">
                <a:solidFill>
                  <a:prstClr val="black"/>
                </a:solidFill>
              </a:rPr>
              <a:t>QUADRIMENSTRE 2019</a:t>
            </a:r>
          </a:p>
        </p:txBody>
      </p:sp>
      <p:pic>
        <p:nvPicPr>
          <p:cNvPr id="5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40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174" y="365125"/>
            <a:ext cx="9560626" cy="525524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PROCEDIMENTOS ODONTOLÓGICOS – Setembro a Dezembro/2019</a:t>
            </a:r>
            <a:endParaRPr lang="pt-BR" sz="2800" b="1" dirty="0"/>
          </a:p>
        </p:txBody>
      </p:sp>
      <p:pic>
        <p:nvPicPr>
          <p:cNvPr id="5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" y="1147763"/>
            <a:ext cx="11498580" cy="526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86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770" y="365125"/>
            <a:ext cx="9765030" cy="858033"/>
          </a:xfrm>
        </p:spPr>
        <p:txBody>
          <a:bodyPr/>
          <a:lstStyle/>
          <a:p>
            <a:pPr algn="ctr"/>
            <a:r>
              <a:rPr lang="pt-BR" sz="2800" b="1" dirty="0">
                <a:solidFill>
                  <a:prstClr val="black"/>
                </a:solidFill>
              </a:rPr>
              <a:t>PROCEDIMENTOS </a:t>
            </a:r>
            <a:r>
              <a:rPr lang="pt-BR" sz="2800" b="1" dirty="0" smtClean="0">
                <a:solidFill>
                  <a:prstClr val="black"/>
                </a:solidFill>
              </a:rPr>
              <a:t>ODONTOLÓGICOS -</a:t>
            </a:r>
            <a:r>
              <a:rPr lang="pt-BR" sz="2800" b="1" dirty="0">
                <a:solidFill>
                  <a:prstClr val="black"/>
                </a:solidFill>
              </a:rPr>
              <a:t> Setembro a Dezembro/2019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180611" y="6396335"/>
            <a:ext cx="496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 smtClean="0"/>
              <a:t>TOTAL DE PROCEDIMENTOS        6.958</a:t>
            </a:r>
            <a:endParaRPr lang="pt-BR" sz="2400" b="1" u="sng" dirty="0"/>
          </a:p>
        </p:txBody>
      </p:sp>
      <p:pic>
        <p:nvPicPr>
          <p:cNvPr id="6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4" y="1097280"/>
            <a:ext cx="11005185" cy="529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2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14399" y="291076"/>
            <a:ext cx="10984676" cy="6028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pt-BR" sz="2800" b="1" u="sng" dirty="0">
                <a:solidFill>
                  <a:prstClr val="black"/>
                </a:solidFill>
              </a:rPr>
              <a:t>3</a:t>
            </a:r>
            <a:r>
              <a:rPr lang="pt-BR" sz="2800" b="1" u="sng" dirty="0" smtClean="0">
                <a:solidFill>
                  <a:prstClr val="black"/>
                </a:solidFill>
              </a:rPr>
              <a:t>º Quadrimestre/2019</a:t>
            </a:r>
            <a:endParaRPr lang="pt-BR" sz="2800" b="1" u="sng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b="1" u="sng" dirty="0">
                <a:solidFill>
                  <a:prstClr val="black"/>
                </a:solidFill>
              </a:rPr>
              <a:t>Principais procedimentos desenvolvidos por área de </a:t>
            </a:r>
            <a:r>
              <a:rPr lang="pt-BR" sz="2800" b="1" u="sng" dirty="0" smtClean="0">
                <a:solidFill>
                  <a:prstClr val="black"/>
                </a:solidFill>
              </a:rPr>
              <a:t>atuação  </a:t>
            </a:r>
            <a:r>
              <a:rPr lang="pt-BR" sz="2800" b="1" u="sng" dirty="0">
                <a:solidFill>
                  <a:prstClr val="black"/>
                </a:solidFill>
              </a:rPr>
              <a:t>- </a:t>
            </a:r>
            <a:r>
              <a:rPr lang="pt-BR" sz="2800" b="1" u="sng" dirty="0" smtClean="0">
                <a:solidFill>
                  <a:prstClr val="black"/>
                </a:solidFill>
              </a:rPr>
              <a:t>4 </a:t>
            </a:r>
            <a:r>
              <a:rPr lang="pt-BR" sz="2800" b="1" u="sng" dirty="0">
                <a:solidFill>
                  <a:prstClr val="black"/>
                </a:solidFill>
              </a:rPr>
              <a:t>meses – </a:t>
            </a:r>
            <a:r>
              <a:rPr lang="pt-BR" sz="2800" b="1" u="sng" dirty="0" smtClean="0">
                <a:solidFill>
                  <a:prstClr val="black"/>
                </a:solidFill>
              </a:rPr>
              <a:t>setembro </a:t>
            </a:r>
            <a:r>
              <a:rPr lang="pt-BR" sz="2800" b="1" u="sng" dirty="0">
                <a:solidFill>
                  <a:prstClr val="black"/>
                </a:solidFill>
              </a:rPr>
              <a:t>a </a:t>
            </a:r>
            <a:r>
              <a:rPr lang="pt-BR" sz="2800" b="1" u="sng" dirty="0" smtClean="0">
                <a:solidFill>
                  <a:prstClr val="black"/>
                </a:solidFill>
              </a:rPr>
              <a:t>dezembro/2019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t-BR" sz="2800" b="1" u="sng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Procedimentos individuais conforme registro </a:t>
            </a:r>
            <a:r>
              <a:rPr lang="pt-BR" sz="2800" b="1" u="sng" dirty="0" smtClean="0">
                <a:solidFill>
                  <a:prstClr val="black"/>
                </a:solidFill>
              </a:rPr>
              <a:t>– 18.527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Procedimentos Odontológicos </a:t>
            </a:r>
            <a:r>
              <a:rPr lang="pt-BR" sz="2800" b="1" u="sng" dirty="0" smtClean="0">
                <a:solidFill>
                  <a:prstClr val="black"/>
                </a:solidFill>
              </a:rPr>
              <a:t>– 6.958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/>
              <a:t>Visitas Agentes Comunitários de Saúde – </a:t>
            </a:r>
            <a:r>
              <a:rPr lang="pt-BR" sz="2800" b="1" u="sng" dirty="0" smtClean="0"/>
              <a:t>3.601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/>
              <a:t>Visitas de endemias – 2.389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t-BR" sz="2800" dirty="0"/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b="1" u="sng" dirty="0" smtClean="0"/>
              <a:t>Total:  31.475  </a:t>
            </a:r>
            <a:r>
              <a:rPr lang="pt-BR" sz="2800" dirty="0" smtClean="0"/>
              <a:t>Procedimentos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pt-BR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pt-BR" sz="2800" dirty="0" smtClean="0">
                <a:solidFill>
                  <a:prstClr val="black"/>
                </a:solidFill>
              </a:rPr>
              <a:t>Comprovações Relatórios. </a:t>
            </a:r>
            <a:endParaRPr lang="pt-BR" sz="2800" dirty="0">
              <a:solidFill>
                <a:prstClr val="black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50751" y="6046910"/>
            <a:ext cx="5682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pt-BR" dirty="0">
                <a:solidFill>
                  <a:srgbClr val="000000"/>
                </a:solidFill>
              </a:rPr>
              <a:t>Fonte: e-SUS - Atenção Básica Ministério da </a:t>
            </a:r>
            <a:r>
              <a:rPr lang="pt-BR" dirty="0" smtClean="0">
                <a:solidFill>
                  <a:srgbClr val="000000"/>
                </a:solidFill>
              </a:rPr>
              <a:t>Saúde e </a:t>
            </a:r>
            <a:r>
              <a:rPr lang="pt-BR" dirty="0" err="1" smtClean="0">
                <a:solidFill>
                  <a:srgbClr val="000000"/>
                </a:solidFill>
              </a:rPr>
              <a:t>Rang</a:t>
            </a:r>
            <a:r>
              <a:rPr lang="pt-BR" dirty="0" smtClean="0">
                <a:solidFill>
                  <a:srgbClr val="000000"/>
                </a:solidFill>
              </a:rPr>
              <a:t>.  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4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793173" cy="8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80655" y="1528718"/>
            <a:ext cx="91677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ATIVIDADES-PRODUÇAO</a:t>
            </a:r>
            <a:br>
              <a:rPr kumimoji="0" lang="pt-BR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pt-BR" sz="6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 UPA-UNIDADE DE PRONTO ATENDIMENTO DO MUNICÍPIO DE ANCHIETA-SC</a:t>
            </a: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Resultado de imagem para Brasão de municipio de Anchieta 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215166" cy="13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6945" y="0"/>
            <a:ext cx="1835055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5498</TotalTime>
  <Words>401</Words>
  <Application>Microsoft Office PowerPoint</Application>
  <PresentationFormat>Widescreen</PresentationFormat>
  <Paragraphs>84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PROCEDIMENTOS ODONTOLÓGICOS – Setembro a Dezembro/2019</vt:lpstr>
      <vt:lpstr>PROCEDIMENTOS ODONTOLÓGICOS - Setembro a Dezembro/2019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Cliente Blue</dc:creator>
  <cp:lastModifiedBy>User prefeitura</cp:lastModifiedBy>
  <cp:revision>143</cp:revision>
  <dcterms:created xsi:type="dcterms:W3CDTF">2017-09-25T03:42:27Z</dcterms:created>
  <dcterms:modified xsi:type="dcterms:W3CDTF">2020-02-28T11:12:39Z</dcterms:modified>
</cp:coreProperties>
</file>