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6" r:id="rId2"/>
    <p:sldId id="551" r:id="rId3"/>
    <p:sldId id="530" r:id="rId4"/>
    <p:sldId id="531" r:id="rId5"/>
    <p:sldId id="532" r:id="rId6"/>
    <p:sldId id="533" r:id="rId7"/>
    <p:sldId id="535" r:id="rId8"/>
    <p:sldId id="537" r:id="rId9"/>
    <p:sldId id="540" r:id="rId10"/>
    <p:sldId id="542" r:id="rId11"/>
    <p:sldId id="524" r:id="rId12"/>
    <p:sldId id="552" r:id="rId13"/>
    <p:sldId id="347" r:id="rId14"/>
  </p:sldIdLst>
  <p:sldSz cx="9144000" cy="6858000" type="screen4x3"/>
  <p:notesSz cx="9928225" cy="6797675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41" userDrawn="1">
          <p15:clr>
            <a:srgbClr val="A4A3A4"/>
          </p15:clr>
        </p15:guide>
        <p15:guide id="2" pos="3110" userDrawn="1">
          <p15:clr>
            <a:srgbClr val="A4A3A4"/>
          </p15:clr>
        </p15:guide>
        <p15:guide id="3" pos="312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F5B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é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8B1032C-EA38-4F05-BA0D-38AFFFC7BED3}" styleName="Estilo Claro 3 - Ênfase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F5AB1C69-6EDB-4FF4-983F-18BD219EF322}" styleName="Estilo Médio 2 - Ênfas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8" d="100"/>
          <a:sy n="68" d="100"/>
        </p:scale>
        <p:origin x="-1680" y="-102"/>
      </p:cViewPr>
      <p:guideLst>
        <p:guide orient="horz" pos="2141"/>
        <p:guide pos="3110"/>
        <p:guide pos="312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0"/>
            <a:ext cx="4302230" cy="339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623698" y="0"/>
            <a:ext cx="4302230" cy="339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5D08CDA3-63A6-42D9-A92F-499A83FECD13}" type="datetimeFigureOut">
              <a:rPr lang="pt-BR"/>
              <a:pPr>
                <a:defRPr/>
              </a:pPr>
              <a:t>23/09/2022</a:t>
            </a:fld>
            <a:endParaRPr lang="pt-BR"/>
          </a:p>
        </p:txBody>
      </p:sp>
      <p:sp>
        <p:nvSpPr>
          <p:cNvPr id="952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2" y="6456611"/>
            <a:ext cx="4302230" cy="339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52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623698" y="6456611"/>
            <a:ext cx="4302230" cy="339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610EADA5-C5E2-4080-B369-A02DC551EF7D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305486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4302230" cy="33988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5623698" y="0"/>
            <a:ext cx="4302230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EE3FFB81-7325-4F6C-A6CA-F09BAEBD2FF5}" type="datetimeFigureOut">
              <a:rPr lang="pt-BR"/>
              <a:pPr>
                <a:defRPr/>
              </a:pPr>
              <a:t>23/09/2022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3263900" y="509588"/>
            <a:ext cx="3400425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BR" noProof="0" smtClean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992823" y="3228896"/>
            <a:ext cx="7942580" cy="30589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noProof="0" smtClean="0"/>
              <a:t>Clique para editar os estilos do texto mestre</a:t>
            </a:r>
          </a:p>
          <a:p>
            <a:pPr lvl="1"/>
            <a:r>
              <a:rPr lang="pt-BR" noProof="0" smtClean="0"/>
              <a:t>Segundo nível</a:t>
            </a:r>
          </a:p>
          <a:p>
            <a:pPr lvl="2"/>
            <a:r>
              <a:rPr lang="pt-BR" noProof="0" smtClean="0"/>
              <a:t>Terceiro nível</a:t>
            </a:r>
          </a:p>
          <a:p>
            <a:pPr lvl="3"/>
            <a:r>
              <a:rPr lang="pt-BR" noProof="0" smtClean="0"/>
              <a:t>Quarto nível</a:t>
            </a:r>
          </a:p>
          <a:p>
            <a:pPr lvl="4"/>
            <a:r>
              <a:rPr lang="pt-BR" noProof="0" smtClean="0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2" y="6456611"/>
            <a:ext cx="4302230" cy="339884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5623698" y="6456611"/>
            <a:ext cx="4302230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56057600-77B7-45BA-B551-DD875FD101E6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297186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Espaço Reservado para Número de Slide 6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1FDA4A5-CDC5-4951-9BE0-BFB9D5823607}" type="slidenum">
              <a:rPr lang="pt-BR" smtClean="0"/>
              <a:pPr/>
              <a:t>1</a:t>
            </a:fld>
            <a:endParaRPr lang="pt-BR" smtClean="0"/>
          </a:p>
        </p:txBody>
      </p:sp>
      <p:sp>
        <p:nvSpPr>
          <p:cNvPr id="20483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4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pt-BR" dirty="0" smtClean="0"/>
          </a:p>
        </p:txBody>
      </p:sp>
    </p:spTree>
    <p:extLst>
      <p:ext uri="{BB962C8B-B14F-4D97-AF65-F5344CB8AC3E}">
        <p14:creationId xmlns:p14="http://schemas.microsoft.com/office/powerpoint/2010/main" val="34314357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AE07F7-A0C8-4D7C-BDA4-1CE8A9921859}" type="datetimeFigureOut">
              <a:rPr lang="pt-BR"/>
              <a:pPr>
                <a:defRPr/>
              </a:pPr>
              <a:t>23/09/2022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6EAEA0-957C-42FC-B713-D0CF05DA47F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2D66B4-AD85-4445-8907-82DFADBBBCA7}" type="datetimeFigureOut">
              <a:rPr lang="pt-BR"/>
              <a:pPr>
                <a:defRPr/>
              </a:pPr>
              <a:t>23/09/2022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EE6166-84AA-424A-937E-971A25A7EB24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7FE4E1-9B48-4A42-AAD8-F81A5735DCBB}" type="datetimeFigureOut">
              <a:rPr lang="pt-BR"/>
              <a:pPr>
                <a:defRPr/>
              </a:pPr>
              <a:t>23/09/2022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E5C66E-8008-4FFE-BE68-80F7EF062390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E31C53-965B-42A0-ADD6-F4F1B06C175B}" type="datetimeFigureOut">
              <a:rPr lang="pt-BR"/>
              <a:pPr>
                <a:defRPr/>
              </a:pPr>
              <a:t>23/09/2022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D2CDB0-25D9-4D62-900D-366FA162ED9D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5973E2-E8A9-4137-8242-EDDD6386A111}" type="datetimeFigureOut">
              <a:rPr lang="pt-BR"/>
              <a:pPr>
                <a:defRPr/>
              </a:pPr>
              <a:t>23/09/2022</a:t>
            </a:fld>
            <a:endParaRPr lang="pt-BR"/>
          </a:p>
        </p:txBody>
      </p:sp>
      <p:sp>
        <p:nvSpPr>
          <p:cNvPr id="8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243197-5361-4910-8AC1-A74E6A3EDD4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D70577-461F-4FD4-8D78-708C140147EC}" type="datetimeFigureOut">
              <a:rPr lang="pt-BR"/>
              <a:pPr>
                <a:defRPr/>
              </a:pPr>
              <a:t>23/09/2022</a:t>
            </a:fld>
            <a:endParaRPr lang="pt-BR"/>
          </a:p>
        </p:txBody>
      </p:sp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A00599-4A61-44CC-BA89-2E6D739A72A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09A26C-2817-487B-9EA7-53F0E3AC0FA9}" type="datetimeFigureOut">
              <a:rPr lang="pt-BR"/>
              <a:pPr>
                <a:defRPr/>
              </a:pPr>
              <a:t>23/09/2022</a:t>
            </a:fld>
            <a:endParaRPr lang="pt-BR"/>
          </a:p>
        </p:txBody>
      </p:sp>
      <p:sp>
        <p:nvSpPr>
          <p:cNvPr id="3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E0BCAE-8674-48E3-9C7A-3622597C18E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86E881-20B1-4EBC-AE3D-2CBFAFE7BEC6}" type="datetimeFigureOut">
              <a:rPr lang="pt-BR"/>
              <a:pPr>
                <a:defRPr/>
              </a:pPr>
              <a:t>23/09/2022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8CF4E8-AF29-4841-BA6E-BC8DC992F15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723C5A-9066-4AED-B1C7-7200DCEA96F1}" type="datetimeFigureOut">
              <a:rPr lang="pt-BR"/>
              <a:pPr>
                <a:defRPr/>
              </a:pPr>
              <a:t>23/09/2022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69115A-4065-4C4D-98CB-3159B7DCB5B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7204EF-BE4F-4429-A105-0D98DD29C3EC}" type="datetimeFigureOut">
              <a:rPr lang="pt-BR"/>
              <a:pPr>
                <a:defRPr/>
              </a:pPr>
              <a:t>23/09/2022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319CD3-BC62-4660-A21B-C482FE60870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21A4BC-2A0A-42EE-BD80-130443169A22}" type="datetimeFigureOut">
              <a:rPr lang="pt-BR"/>
              <a:pPr>
                <a:defRPr/>
              </a:pPr>
              <a:t>23/09/2022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0A3E22-02C3-4C5C-BC71-53EBBBF7881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 estilo do título mestre</a:t>
            </a:r>
          </a:p>
        </p:txBody>
      </p:sp>
      <p:sp>
        <p:nvSpPr>
          <p:cNvPr id="1027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122B507-7CBF-4154-8C54-413084E38CB8}" type="datetimeFigureOut">
              <a:rPr lang="pt-BR"/>
              <a:pPr>
                <a:defRPr/>
              </a:pPr>
              <a:t>23/09/2022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90978D0-B25D-4828-8274-77A992D11ED8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9E5FFB-1094-42AF-9B9F-76241388325A}" type="slidenum">
              <a:rPr lang="pt-BR"/>
              <a:pPr>
                <a:defRPr/>
              </a:pPr>
              <a:t>1</a:t>
            </a:fld>
            <a:endParaRPr lang="pt-BR"/>
          </a:p>
        </p:txBody>
      </p:sp>
      <p:sp>
        <p:nvSpPr>
          <p:cNvPr id="2051" name="Rectangle 1"/>
          <p:cNvSpPr>
            <a:spLocks noChangeArrowheads="1"/>
          </p:cNvSpPr>
          <p:nvPr/>
        </p:nvSpPr>
        <p:spPr bwMode="auto">
          <a:xfrm>
            <a:off x="0" y="-15875"/>
            <a:ext cx="9144000" cy="708025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 algn="ctr">
              <a:defRPr/>
            </a:pPr>
            <a:r>
              <a:rPr lang="pt-BR" sz="4000" b="1" dirty="0" smtClean="0">
                <a:solidFill>
                  <a:schemeClr val="tx1"/>
                </a:solidFill>
                <a:latin typeface="Albertus Medium" pitchFamily="34" charset="0"/>
                <a:ea typeface="Calibri" pitchFamily="34" charset="0"/>
                <a:cs typeface="Arial" pitchFamily="34" charset="0"/>
              </a:rPr>
              <a:t>CONSELHO MUNICIPAL DE SAÚDE</a:t>
            </a:r>
            <a:endParaRPr lang="pt-BR" sz="4000" b="1" dirty="0">
              <a:solidFill>
                <a:schemeClr val="tx1"/>
              </a:solidFill>
              <a:latin typeface="Albertus Medium" pitchFamily="34" charset="0"/>
              <a:ea typeface="Calibri" pitchFamily="34" charset="0"/>
              <a:cs typeface="Arial" pitchFamily="34" charset="0"/>
            </a:endParaRPr>
          </a:p>
        </p:txBody>
      </p:sp>
      <p:sp>
        <p:nvSpPr>
          <p:cNvPr id="2054" name="Rectangle 3"/>
          <p:cNvSpPr>
            <a:spLocks noChangeArrowheads="1"/>
          </p:cNvSpPr>
          <p:nvPr/>
        </p:nvSpPr>
        <p:spPr bwMode="auto">
          <a:xfrm>
            <a:off x="0" y="4445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pt-BR">
              <a:latin typeface="Calibri" pitchFamily="34" charset="0"/>
            </a:endParaRPr>
          </a:p>
        </p:txBody>
      </p:sp>
      <p:sp>
        <p:nvSpPr>
          <p:cNvPr id="2" name="Retângulo 4"/>
          <p:cNvSpPr>
            <a:spLocks noChangeArrowheads="1"/>
          </p:cNvSpPr>
          <p:nvPr/>
        </p:nvSpPr>
        <p:spPr bwMode="auto">
          <a:xfrm>
            <a:off x="0" y="6197283"/>
            <a:ext cx="9144000" cy="630237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pt-BR" sz="3500" b="1" dirty="0" smtClean="0">
                <a:solidFill>
                  <a:schemeClr val="tx1"/>
                </a:solidFill>
                <a:latin typeface="Albertus Medium" pitchFamily="34" charset="0"/>
                <a:cs typeface="Aharoni" pitchFamily="2" charset="-79"/>
              </a:rPr>
              <a:t>Município de Anchieta</a:t>
            </a:r>
            <a:endParaRPr lang="pt-BR" sz="3500" b="1" dirty="0">
              <a:solidFill>
                <a:schemeClr val="tx1"/>
              </a:solidFill>
              <a:latin typeface="Albertus Medium" pitchFamily="34" charset="0"/>
              <a:cs typeface="Aharoni" pitchFamily="2" charset="-79"/>
            </a:endParaRPr>
          </a:p>
        </p:txBody>
      </p:sp>
      <p:sp>
        <p:nvSpPr>
          <p:cNvPr id="2056" name="WordArt 21"/>
          <p:cNvSpPr>
            <a:spLocks noChangeArrowheads="1" noChangeShapeType="1" noTextEdit="1"/>
          </p:cNvSpPr>
          <p:nvPr/>
        </p:nvSpPr>
        <p:spPr bwMode="auto">
          <a:xfrm>
            <a:off x="3150086" y="1412776"/>
            <a:ext cx="5742393" cy="388843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242"/>
              </a:avLst>
            </a:prstTxWarp>
          </a:bodyPr>
          <a:lstStyle/>
          <a:p>
            <a:pPr algn="ctr"/>
            <a:endParaRPr lang="pt-BR" sz="3600" b="1" kern="10" dirty="0" smtClean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00"/>
              </a:solidFill>
              <a:latin typeface="Albertus Medium"/>
            </a:endParaRPr>
          </a:p>
        </p:txBody>
      </p:sp>
      <p:pic>
        <p:nvPicPr>
          <p:cNvPr id="2057" name="Picture 9" descr="Brasão Municípi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9980" y="980728"/>
            <a:ext cx="2990106" cy="26363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aixaDeTexto 2"/>
          <p:cNvSpPr txBox="1"/>
          <p:nvPr/>
        </p:nvSpPr>
        <p:spPr>
          <a:xfrm>
            <a:off x="3563888" y="1988840"/>
            <a:ext cx="504056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000" b="1" dirty="0" smtClean="0"/>
              <a:t>Apresentação do Orçamento para 2023</a:t>
            </a:r>
          </a:p>
          <a:p>
            <a:pPr algn="ctr"/>
            <a:endParaRPr lang="pt-BR" sz="3000" dirty="0"/>
          </a:p>
          <a:p>
            <a:pPr algn="ctr"/>
            <a:r>
              <a:rPr lang="pt-BR" sz="3000" dirty="0" smtClean="0"/>
              <a:t>Fundo Municipal de Saúde e </a:t>
            </a:r>
          </a:p>
          <a:p>
            <a:pPr algn="ctr"/>
            <a:r>
              <a:rPr lang="pt-BR" sz="3000" dirty="0" smtClean="0"/>
              <a:t>Hospital Municipal Anchietense</a:t>
            </a:r>
            <a:endParaRPr lang="pt-BR" sz="3000" dirty="0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3"/>
          <p:cNvSpPr>
            <a:spLocks noGrp="1"/>
          </p:cNvSpPr>
          <p:nvPr>
            <p:ph type="title"/>
          </p:nvPr>
        </p:nvSpPr>
        <p:spPr>
          <a:xfrm>
            <a:off x="395536" y="20065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pt-BR" sz="2800" b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SECRETARIA MUNICIPAL DE SAÚDE</a:t>
            </a:r>
            <a:endParaRPr lang="pt-BR" sz="2800" b="1" dirty="0">
              <a:solidFill>
                <a:schemeClr val="accent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idx="1"/>
          </p:nvPr>
        </p:nvSpPr>
        <p:spPr>
          <a:xfrm>
            <a:off x="585900" y="1443198"/>
            <a:ext cx="7848872" cy="496855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t-BR" sz="2400" b="1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FUNDO MUNICIPAL DE SAÚDE</a:t>
            </a:r>
          </a:p>
          <a:p>
            <a:pPr marL="0" indent="0">
              <a:buNone/>
            </a:pPr>
            <a:endParaRPr lang="pt-BR" sz="2400" b="1" dirty="0">
              <a:solidFill>
                <a:srgbClr val="0070C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r>
              <a:rPr lang="pt-BR" sz="2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ESTRUTURAÇÃO DA REDE SAÚDE (EQUIP., MAT. PERM. CONSTRUÇÃO E REFORMA</a:t>
            </a:r>
            <a:r>
              <a:rPr lang="pt-BR" sz="2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</a:p>
          <a:p>
            <a:pPr marL="0" indent="0" algn="just">
              <a:buNone/>
            </a:pPr>
            <a:endParaRPr lang="pt-BR" sz="2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just">
              <a:spcBef>
                <a:spcPts val="600"/>
              </a:spcBef>
              <a:buNone/>
            </a:pPr>
            <a:r>
              <a:rPr lang="pt-BR" sz="2000" dirty="0" smtClean="0">
                <a:latin typeface="Arial" pitchFamily="34" charset="0"/>
                <a:cs typeface="Arial" pitchFamily="34" charset="0"/>
              </a:rPr>
              <a:t>Engloba os gastos com aquisição de materiais permanentes, ou seja, mobiliário em geral, equipamentos de informática, equipamentos médico-hospitalares, veículos, bem como pequenas construções e reformas</a:t>
            </a:r>
            <a:r>
              <a:rPr lang="pt-BR" sz="20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 algn="just">
              <a:spcBef>
                <a:spcPts val="600"/>
              </a:spcBef>
              <a:buNone/>
            </a:pPr>
            <a:endParaRPr lang="pt-BR" sz="2000" dirty="0">
              <a:latin typeface="Arial" pitchFamily="34" charset="0"/>
              <a:cs typeface="Arial" pitchFamily="34" charset="0"/>
            </a:endParaRPr>
          </a:p>
          <a:p>
            <a:pPr marL="0" indent="0" algn="just">
              <a:spcBef>
                <a:spcPts val="600"/>
              </a:spcBef>
              <a:buNone/>
            </a:pPr>
            <a:r>
              <a:rPr lang="pt-BR" sz="2200" b="1" dirty="0" smtClean="0">
                <a:latin typeface="Arial" pitchFamily="34" charset="0"/>
                <a:cs typeface="Arial" pitchFamily="34" charset="0"/>
              </a:rPr>
              <a:t>R$ 10.000,00</a:t>
            </a:r>
            <a:endParaRPr lang="pt-BR" sz="2200" b="1" dirty="0">
              <a:latin typeface="Arial" pitchFamily="34" charset="0"/>
              <a:cs typeface="Arial" pitchFamily="34" charset="0"/>
            </a:endParaRPr>
          </a:p>
          <a:p>
            <a:pPr>
              <a:buFontTx/>
              <a:buChar char="-"/>
            </a:pPr>
            <a:endParaRPr lang="pt-BR" sz="2000" b="1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9594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3"/>
          <p:cNvSpPr>
            <a:spLocks noGrp="1"/>
          </p:cNvSpPr>
          <p:nvPr>
            <p:ph type="title"/>
          </p:nvPr>
        </p:nvSpPr>
        <p:spPr>
          <a:xfrm>
            <a:off x="395536" y="20065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pt-BR" sz="2800" b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SECRETARIA MUNICIPAL DE SAÚDE</a:t>
            </a:r>
            <a:endParaRPr lang="pt-BR" sz="2800" b="1" dirty="0">
              <a:solidFill>
                <a:schemeClr val="accent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idx="1"/>
          </p:nvPr>
        </p:nvSpPr>
        <p:spPr>
          <a:xfrm>
            <a:off x="585900" y="1443198"/>
            <a:ext cx="7848872" cy="4968552"/>
          </a:xfrm>
        </p:spPr>
        <p:txBody>
          <a:bodyPr>
            <a:noAutofit/>
          </a:bodyPr>
          <a:lstStyle/>
          <a:p>
            <a:pPr algn="just"/>
            <a:r>
              <a:rPr lang="pt-BR" sz="2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MANUTENÇÃO </a:t>
            </a:r>
            <a:r>
              <a:rPr lang="pt-BR" sz="2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 DESENVOLVIMENTO DAS ATIVIDADES DA SECRETARIA DE </a:t>
            </a:r>
            <a:r>
              <a:rPr lang="pt-BR" sz="2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SAÚDE</a:t>
            </a:r>
          </a:p>
          <a:p>
            <a:pPr marL="0" indent="0" algn="just">
              <a:buNone/>
            </a:pPr>
            <a:endParaRPr lang="pt-BR" sz="10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just">
              <a:buNone/>
            </a:pPr>
            <a:r>
              <a:rPr lang="pt-BR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Traz </a:t>
            </a:r>
            <a:r>
              <a:rPr lang="pt-BR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os gastos com a manutenção da Secretaria de </a:t>
            </a:r>
            <a:r>
              <a:rPr lang="pt-BR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Saúde, </a:t>
            </a:r>
            <a:r>
              <a:rPr lang="pt-BR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tais como: energia elétrica, água, internet, folha de pagamento dos profissionais que atuam no setor, materiais de consumo</a:t>
            </a:r>
            <a:r>
              <a:rPr lang="pt-BR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pt-BR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etc</a:t>
            </a:r>
            <a:r>
              <a:rPr lang="pt-BR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marL="0" indent="0" algn="just">
              <a:buNone/>
            </a:pPr>
            <a:r>
              <a:rPr lang="pt-BR" sz="2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R$ 1.335.000,00</a:t>
            </a:r>
          </a:p>
          <a:p>
            <a:pPr marL="0" indent="0" algn="just">
              <a:buNone/>
            </a:pPr>
            <a:endParaRPr lang="pt-BR" sz="20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r>
              <a:rPr lang="pt-BR" sz="2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MANUTENÇÃO E DESENVOLVIMENTO DAS ATIVIDADES DA VIGILÂNCIA </a:t>
            </a:r>
            <a:r>
              <a:rPr lang="pt-BR" sz="2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EPIDEMIOLÓGICA</a:t>
            </a:r>
          </a:p>
          <a:p>
            <a:pPr marL="0" indent="0" algn="just">
              <a:buNone/>
            </a:pPr>
            <a:endParaRPr lang="pt-BR" sz="10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just">
              <a:buNone/>
            </a:pPr>
            <a:r>
              <a:rPr lang="pt-BR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Engloba todas as despesas da Vigilância </a:t>
            </a:r>
            <a:r>
              <a:rPr lang="pt-BR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Epidemiológica Municipal</a:t>
            </a:r>
            <a:r>
              <a:rPr lang="pt-BR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marL="0" indent="0" algn="just">
              <a:buNone/>
            </a:pPr>
            <a:r>
              <a:rPr lang="pt-BR" sz="2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R$ 121.600,00</a:t>
            </a:r>
            <a:endParaRPr lang="pt-BR" sz="22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pt-BR" sz="22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just">
              <a:buNone/>
            </a:pPr>
            <a:endParaRPr lang="pt-BR" sz="2000" b="1" dirty="0">
              <a:latin typeface="Arial" pitchFamily="34" charset="0"/>
              <a:cs typeface="Arial" pitchFamily="34" charset="0"/>
            </a:endParaRPr>
          </a:p>
          <a:p>
            <a:pPr>
              <a:buFontTx/>
              <a:buChar char="-"/>
            </a:pPr>
            <a:endParaRPr lang="pt-BR" sz="2000" b="1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9876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3"/>
          <p:cNvSpPr>
            <a:spLocks noGrp="1"/>
          </p:cNvSpPr>
          <p:nvPr>
            <p:ph type="title"/>
          </p:nvPr>
        </p:nvSpPr>
        <p:spPr>
          <a:xfrm>
            <a:off x="395536" y="20065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pt-BR" sz="2800" b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SECRETARIA MUNICIPAL DE SAÚDE</a:t>
            </a:r>
            <a:endParaRPr lang="pt-BR" sz="2800" b="1" dirty="0">
              <a:solidFill>
                <a:schemeClr val="accent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idx="1"/>
          </p:nvPr>
        </p:nvSpPr>
        <p:spPr>
          <a:xfrm>
            <a:off x="585900" y="1443198"/>
            <a:ext cx="7848872" cy="4968552"/>
          </a:xfrm>
        </p:spPr>
        <p:txBody>
          <a:bodyPr>
            <a:noAutofit/>
          </a:bodyPr>
          <a:lstStyle/>
          <a:p>
            <a:pPr algn="just"/>
            <a:r>
              <a:rPr lang="pt-BR" sz="2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PRÁTICAS </a:t>
            </a:r>
            <a:r>
              <a:rPr lang="pt-BR" sz="2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INTEGRATIVAS COMPLEMENTARES </a:t>
            </a:r>
            <a:r>
              <a:rPr lang="pt-BR" sz="2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– PICS</a:t>
            </a:r>
          </a:p>
          <a:p>
            <a:pPr marL="0" indent="0" algn="just">
              <a:buNone/>
            </a:pPr>
            <a:endParaRPr lang="pt-BR" sz="10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just">
              <a:buNone/>
            </a:pPr>
            <a:r>
              <a:rPr lang="pt-BR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Práticas </a:t>
            </a:r>
            <a:r>
              <a:rPr lang="pt-BR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Integrativas e Complementares em Saúde (PICS) são recursos terapêuticos que buscam a prevenção de doenças e a recuperação da saúde, com ênfase na escuta acolhedora, no desenvolvimento do vínculo terapêutico e na integração do ser humano com o meio ambiente e a </a:t>
            </a:r>
            <a:r>
              <a:rPr lang="pt-BR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sociedade. </a:t>
            </a:r>
          </a:p>
          <a:p>
            <a:pPr marL="0" indent="0" algn="just">
              <a:buNone/>
            </a:pPr>
            <a:endParaRPr lang="pt-BR" sz="1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just">
              <a:buNone/>
            </a:pPr>
            <a:r>
              <a:rPr lang="pt-BR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Dentre elas destacam-se: Homeopatia</a:t>
            </a:r>
            <a:r>
              <a:rPr lang="pt-BR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Plantas Medicinais e Fitoterapia</a:t>
            </a:r>
            <a:r>
              <a:rPr lang="pt-BR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 </a:t>
            </a:r>
            <a:r>
              <a:rPr lang="pt-BR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Arteterapia</a:t>
            </a:r>
            <a:r>
              <a:rPr lang="pt-BR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pt-BR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Meditação</a:t>
            </a:r>
            <a:r>
              <a:rPr lang="pt-BR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pt-BR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Musicoterapia, etc.</a:t>
            </a:r>
          </a:p>
          <a:p>
            <a:pPr marL="0" indent="0" algn="just">
              <a:buNone/>
            </a:pPr>
            <a:r>
              <a:rPr lang="pt-BR" sz="2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R$ 20.000,00</a:t>
            </a:r>
          </a:p>
          <a:p>
            <a:pPr marL="0" indent="0" algn="just">
              <a:buNone/>
            </a:pPr>
            <a:endParaRPr lang="pt-BR" sz="22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just">
              <a:buNone/>
            </a:pPr>
            <a:endParaRPr lang="pt-BR" sz="22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just">
              <a:buNone/>
            </a:pPr>
            <a:r>
              <a:rPr lang="pt-BR" sz="15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Fonte: https://aps.saude.gov.br/ape/pics</a:t>
            </a:r>
          </a:p>
          <a:p>
            <a:pPr>
              <a:buFontTx/>
              <a:buChar char="-"/>
            </a:pPr>
            <a:endParaRPr lang="pt-BR" sz="2000" b="1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3724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3"/>
          <p:cNvSpPr>
            <a:spLocks noGrp="1"/>
          </p:cNvSpPr>
          <p:nvPr>
            <p:ph type="title"/>
          </p:nvPr>
        </p:nvSpPr>
        <p:spPr>
          <a:xfrm>
            <a:off x="395536" y="20065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pt-BR" sz="2800" b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SECRETARIA MUNICIPAL DE SAÚDE</a:t>
            </a:r>
            <a:endParaRPr lang="pt-BR" sz="2800" b="1" dirty="0">
              <a:solidFill>
                <a:schemeClr val="accent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idx="1"/>
          </p:nvPr>
        </p:nvSpPr>
        <p:spPr>
          <a:xfrm>
            <a:off x="585900" y="1443198"/>
            <a:ext cx="7848872" cy="4968552"/>
          </a:xfrm>
        </p:spPr>
        <p:txBody>
          <a:bodyPr>
            <a:noAutofit/>
          </a:bodyPr>
          <a:lstStyle/>
          <a:p>
            <a:pPr algn="just"/>
            <a:r>
              <a:rPr lang="pt-BR" sz="2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MANUTENÇÃO </a:t>
            </a:r>
            <a:r>
              <a:rPr lang="pt-BR" sz="2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 REDE DE SERVIÇOS PÚBLICOS DE </a:t>
            </a:r>
            <a:r>
              <a:rPr lang="pt-BR" sz="2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SAÚDE</a:t>
            </a:r>
          </a:p>
          <a:p>
            <a:pPr marL="0" indent="0" algn="just">
              <a:buNone/>
            </a:pPr>
            <a:endParaRPr lang="pt-BR" sz="24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just">
              <a:buNone/>
            </a:pPr>
            <a:r>
              <a:rPr lang="pt-BR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Engloba os gastos com atenção básica ou atenção primária em saúde que é conhecida como a "porta de entrada" dos usuários nos sistemas de saúde. Ou seja, é o atendimento inicial. Seu objetivo é orientar sobre a prevenção de doenças, solucionar os possíveis casos de agravos e direcionar os mais graves para níveis de atendimento superiores em complexidade.</a:t>
            </a:r>
          </a:p>
          <a:p>
            <a:pPr marL="0" indent="0" algn="just">
              <a:buNone/>
            </a:pPr>
            <a:endParaRPr lang="pt-BR" sz="22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just">
              <a:buNone/>
            </a:pPr>
            <a:r>
              <a:rPr lang="pt-BR" sz="2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R$ 6.519.550,00</a:t>
            </a:r>
            <a:endParaRPr lang="pt-BR" sz="22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just">
              <a:buNone/>
            </a:pPr>
            <a:endParaRPr lang="pt-BR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just">
              <a:buNone/>
            </a:pPr>
            <a:endParaRPr lang="pt-BR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just">
              <a:buNone/>
            </a:pPr>
            <a:r>
              <a:rPr lang="pt-BR" sz="15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Fonte: https</a:t>
            </a:r>
            <a:r>
              <a:rPr lang="pt-BR" sz="15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://pensesus.fiocruz.br/atencao-basica</a:t>
            </a:r>
            <a:endParaRPr lang="pt-BR" sz="15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spcBef>
                <a:spcPts val="600"/>
              </a:spcBef>
              <a:buNone/>
            </a:pPr>
            <a:endParaRPr lang="pt-BR" sz="2000" b="1" dirty="0" smtClean="0">
              <a:latin typeface="Arial" pitchFamily="34" charset="0"/>
              <a:cs typeface="Arial" pitchFamily="34" charset="0"/>
            </a:endParaRPr>
          </a:p>
          <a:p>
            <a:pPr>
              <a:buFontTx/>
              <a:buChar char="-"/>
            </a:pPr>
            <a:endParaRPr lang="pt-BR" sz="2000" b="1" dirty="0">
              <a:latin typeface="Arial" pitchFamily="34" charset="0"/>
              <a:cs typeface="Arial" pitchFamily="34" charset="0"/>
            </a:endParaRPr>
          </a:p>
          <a:p>
            <a:pPr>
              <a:buFontTx/>
              <a:buChar char="-"/>
            </a:pPr>
            <a:endParaRPr lang="pt-BR" sz="2000" b="1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9737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3"/>
          <p:cNvSpPr>
            <a:spLocks noGrp="1"/>
          </p:cNvSpPr>
          <p:nvPr>
            <p:ph type="title"/>
          </p:nvPr>
        </p:nvSpPr>
        <p:spPr>
          <a:xfrm>
            <a:off x="395536" y="20065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pt-BR" sz="2800" b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SECRETARIA MUNICIPAL DE SAÚDE</a:t>
            </a:r>
            <a:endParaRPr lang="pt-BR" sz="2800" b="1" dirty="0">
              <a:solidFill>
                <a:schemeClr val="accent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idx="1"/>
          </p:nvPr>
        </p:nvSpPr>
        <p:spPr>
          <a:xfrm>
            <a:off x="585900" y="1443198"/>
            <a:ext cx="7848872" cy="4968552"/>
          </a:xfrm>
        </p:spPr>
        <p:txBody>
          <a:bodyPr>
            <a:noAutofit/>
          </a:bodyPr>
          <a:lstStyle/>
          <a:p>
            <a:pPr algn="just"/>
            <a:r>
              <a:rPr lang="pt-BR" sz="2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BLOCO </a:t>
            </a:r>
            <a:r>
              <a:rPr lang="pt-BR" sz="2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ASSISTÊNCIA FARMACÊUTICA BÁSICA</a:t>
            </a:r>
          </a:p>
          <a:p>
            <a:pPr marL="0" indent="0">
              <a:buNone/>
            </a:pPr>
            <a:r>
              <a:rPr lang="pt-BR" sz="2000" b="1" dirty="0">
                <a:latin typeface="Arial" pitchFamily="34" charset="0"/>
                <a:cs typeface="Arial" pitchFamily="34" charset="0"/>
              </a:rPr>
              <a:t> </a:t>
            </a:r>
            <a:endParaRPr lang="pt-BR" sz="1000" b="1" dirty="0" smtClean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r>
              <a:rPr lang="pt-BR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Traz as despesas com a aquisição de medicamentos para serem entregues a população.</a:t>
            </a:r>
            <a:endParaRPr lang="pt-BR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r>
              <a:rPr lang="pt-BR" sz="2200" b="1" dirty="0" smtClean="0">
                <a:latin typeface="Arial" pitchFamily="34" charset="0"/>
                <a:cs typeface="Arial" pitchFamily="34" charset="0"/>
              </a:rPr>
              <a:t>R$ 607.700,00</a:t>
            </a:r>
            <a:endParaRPr lang="pt-BR" sz="2200" b="1" dirty="0" smtClean="0">
              <a:latin typeface="Arial" pitchFamily="34" charset="0"/>
              <a:cs typeface="Arial" pitchFamily="34" charset="0"/>
            </a:endParaRPr>
          </a:p>
          <a:p>
            <a:pPr>
              <a:buFontTx/>
              <a:buChar char="-"/>
            </a:pPr>
            <a:endParaRPr lang="pt-BR" sz="2000" b="1" dirty="0" smtClean="0">
              <a:latin typeface="Arial" pitchFamily="34" charset="0"/>
              <a:cs typeface="Arial" pitchFamily="34" charset="0"/>
            </a:endParaRPr>
          </a:p>
          <a:p>
            <a:r>
              <a:rPr lang="pt-BR" sz="2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MANUTENÇÃO DO PROGRAMA MAIS </a:t>
            </a:r>
            <a:r>
              <a:rPr lang="pt-BR" sz="2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MÉDICOS</a:t>
            </a:r>
          </a:p>
          <a:p>
            <a:pPr marL="0" indent="0">
              <a:buNone/>
            </a:pPr>
            <a:endParaRPr lang="pt-BR" sz="20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r>
              <a:rPr lang="pt-BR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Auxílio alimentação e auxílio moradia do Programa Mais Médicos do Ministério da Saúde</a:t>
            </a:r>
            <a:r>
              <a:rPr lang="pt-BR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marL="0" indent="0">
              <a:buNone/>
            </a:pPr>
            <a:r>
              <a:rPr lang="pt-BR" sz="2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R$ 30.000,00</a:t>
            </a:r>
            <a:endParaRPr lang="pt-BR" sz="22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buFontTx/>
              <a:buChar char="-"/>
            </a:pPr>
            <a:endParaRPr lang="pt-BR" sz="2000" b="1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8916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3"/>
          <p:cNvSpPr>
            <a:spLocks noGrp="1"/>
          </p:cNvSpPr>
          <p:nvPr>
            <p:ph type="title"/>
          </p:nvPr>
        </p:nvSpPr>
        <p:spPr>
          <a:xfrm>
            <a:off x="395536" y="20065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pt-BR" sz="2800" b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SECRETARIA MUNICIPAL DE SAÚDE</a:t>
            </a:r>
            <a:endParaRPr lang="pt-BR" sz="2800" b="1" dirty="0">
              <a:solidFill>
                <a:schemeClr val="accent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idx="1"/>
          </p:nvPr>
        </p:nvSpPr>
        <p:spPr>
          <a:xfrm>
            <a:off x="585900" y="1443198"/>
            <a:ext cx="7848872" cy="4968552"/>
          </a:xfrm>
        </p:spPr>
        <p:txBody>
          <a:bodyPr>
            <a:noAutofit/>
          </a:bodyPr>
          <a:lstStyle/>
          <a:p>
            <a:pPr algn="just"/>
            <a:r>
              <a:rPr lang="pt-BR" sz="2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MANUTENÇÃO </a:t>
            </a:r>
            <a:r>
              <a:rPr lang="pt-BR" sz="2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 DESENVOLVIMENTO DAS ATIVIDADES DA UNIDADE DE PRONTO </a:t>
            </a:r>
            <a:r>
              <a:rPr lang="pt-BR" sz="2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ATENDIMENTO</a:t>
            </a:r>
          </a:p>
          <a:p>
            <a:pPr marL="0" indent="0" algn="just">
              <a:buNone/>
            </a:pPr>
            <a:endParaRPr lang="pt-BR" sz="10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just">
              <a:buNone/>
            </a:pPr>
            <a:r>
              <a:rPr lang="pt-BR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Envolve as despesas da Unidade de Pronto Atendimento executadas pelo Fundo Municipal de </a:t>
            </a:r>
            <a:r>
              <a:rPr lang="pt-BR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Saúde</a:t>
            </a:r>
          </a:p>
          <a:p>
            <a:pPr marL="0" indent="0" algn="just">
              <a:buNone/>
            </a:pPr>
            <a:r>
              <a:rPr lang="pt-BR" sz="2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R$ 80.000,00</a:t>
            </a:r>
            <a:endParaRPr lang="pt-BR" sz="22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just">
              <a:buNone/>
            </a:pPr>
            <a:endParaRPr lang="pt-BR" sz="20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r>
              <a:rPr lang="pt-BR" sz="2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BLOCO DE MÉDIA E ALTA COMPLEXIDADE - MAC - TFD </a:t>
            </a:r>
            <a:r>
              <a:rPr lang="pt-BR" sz="2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– CONSÓRCIOS</a:t>
            </a:r>
          </a:p>
          <a:p>
            <a:pPr marL="0" indent="0" algn="just">
              <a:buNone/>
            </a:pPr>
            <a:endParaRPr lang="pt-BR" sz="10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just">
              <a:buNone/>
            </a:pPr>
            <a:r>
              <a:rPr lang="pt-BR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Nesta atividade são empenhadas as despesas com a realização de exames, transporte de pacientes para fora do domicílio, bem como os Consórcios (CIS AMEOSC E CRESIM – CAPS).</a:t>
            </a:r>
            <a:endParaRPr lang="pt-BR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just">
              <a:buNone/>
            </a:pPr>
            <a:r>
              <a:rPr lang="pt-BR" sz="2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R$ 1.715.630,33</a:t>
            </a:r>
            <a:endParaRPr lang="pt-BR" sz="22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buFontTx/>
              <a:buChar char="-"/>
            </a:pPr>
            <a:endParaRPr lang="pt-BR" sz="2000" b="1" dirty="0">
              <a:latin typeface="Arial" pitchFamily="34" charset="0"/>
              <a:cs typeface="Arial" pitchFamily="34" charset="0"/>
            </a:endParaRPr>
          </a:p>
          <a:p>
            <a:pPr>
              <a:buFontTx/>
              <a:buChar char="-"/>
            </a:pPr>
            <a:endParaRPr lang="pt-BR" sz="2000" b="1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1681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3"/>
          <p:cNvSpPr>
            <a:spLocks noGrp="1"/>
          </p:cNvSpPr>
          <p:nvPr>
            <p:ph type="title"/>
          </p:nvPr>
        </p:nvSpPr>
        <p:spPr>
          <a:xfrm>
            <a:off x="395536" y="20065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pt-BR" sz="2800" b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SECRETARIA MUNICIPAL DE SAÚDE</a:t>
            </a:r>
            <a:endParaRPr lang="pt-BR" sz="2800" b="1" dirty="0">
              <a:solidFill>
                <a:schemeClr val="accent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idx="1"/>
          </p:nvPr>
        </p:nvSpPr>
        <p:spPr>
          <a:xfrm>
            <a:off x="585900" y="1443198"/>
            <a:ext cx="7848872" cy="4968552"/>
          </a:xfrm>
        </p:spPr>
        <p:txBody>
          <a:bodyPr>
            <a:noAutofit/>
          </a:bodyPr>
          <a:lstStyle/>
          <a:p>
            <a:pPr algn="just"/>
            <a:r>
              <a:rPr lang="pt-BR" sz="2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AÇÕES </a:t>
            </a:r>
            <a:r>
              <a:rPr lang="pt-BR" sz="2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ESTRATÉGICAS DE ENFRENTAMENTO COVID-19 E DEMAIS PANDEMIAS/ENDEMIAS</a:t>
            </a:r>
          </a:p>
          <a:p>
            <a:pPr>
              <a:buFontTx/>
              <a:buChar char="-"/>
            </a:pPr>
            <a:endParaRPr lang="pt-BR" sz="2000" b="1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pt-BR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Despesas com o enfrentamento da COVID-19.</a:t>
            </a:r>
          </a:p>
          <a:p>
            <a:pPr marL="0" indent="0">
              <a:buNone/>
            </a:pPr>
            <a:r>
              <a:rPr lang="pt-BR" sz="2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R$ 5.000,00</a:t>
            </a:r>
            <a:endParaRPr lang="pt-BR" sz="22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endParaRPr lang="pt-BR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r>
              <a:rPr lang="pt-BR" sz="2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MANUTENÇÃO E DESENVOLVIMENTO DAS ATIVIDADES DA VIGILÂNCIA </a:t>
            </a:r>
            <a:r>
              <a:rPr lang="pt-BR" sz="2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SANITÁRIA</a:t>
            </a:r>
          </a:p>
          <a:p>
            <a:pPr algn="just"/>
            <a:endParaRPr lang="pt-BR" sz="22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just">
              <a:buNone/>
            </a:pPr>
            <a:r>
              <a:rPr lang="pt-BR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</a:t>
            </a:r>
            <a:r>
              <a:rPr lang="pt-BR" sz="2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ngloba todas as despesas da Vigilância Sanitária Municipal.</a:t>
            </a:r>
            <a:endParaRPr lang="pt-BR" sz="2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r>
              <a:rPr lang="pt-BR" sz="2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R$ 250.085,00</a:t>
            </a:r>
            <a:endParaRPr lang="pt-BR" sz="22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4458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3"/>
          <p:cNvSpPr>
            <a:spLocks noGrp="1"/>
          </p:cNvSpPr>
          <p:nvPr>
            <p:ph type="title"/>
          </p:nvPr>
        </p:nvSpPr>
        <p:spPr>
          <a:xfrm>
            <a:off x="395536" y="20065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pt-BR" sz="2800" b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SECRETARIA MUNICIPAL DE SAÚDE</a:t>
            </a:r>
            <a:endParaRPr lang="pt-BR" sz="2800" b="1" dirty="0">
              <a:solidFill>
                <a:schemeClr val="accent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idx="1"/>
          </p:nvPr>
        </p:nvSpPr>
        <p:spPr>
          <a:xfrm>
            <a:off x="585900" y="1268760"/>
            <a:ext cx="7848872" cy="518457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t-BR" sz="2400" b="1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HOSPITAL MUNICIPAL ANCHIETENSE</a:t>
            </a:r>
          </a:p>
          <a:p>
            <a:pPr algn="just"/>
            <a:r>
              <a:rPr lang="pt-BR" sz="2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OBRAS, </a:t>
            </a:r>
            <a:r>
              <a:rPr lang="pt-BR" sz="2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EQUIPAMENTOS E MOBÍLIA PARA </a:t>
            </a:r>
            <a:r>
              <a:rPr lang="pt-BR" sz="2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 </a:t>
            </a:r>
            <a:r>
              <a:rPr lang="pt-BR" sz="2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HOSPITAL MUNICIPAL </a:t>
            </a:r>
            <a:r>
              <a:rPr lang="pt-BR" sz="2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ANCHIETENSE</a:t>
            </a:r>
          </a:p>
          <a:p>
            <a:pPr marL="0" indent="0" algn="just">
              <a:buNone/>
            </a:pPr>
            <a:endParaRPr lang="pt-BR" sz="1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just">
              <a:buNone/>
            </a:pPr>
            <a:r>
              <a:rPr lang="pt-BR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Engloba todos os gastos relativos a </a:t>
            </a:r>
            <a:r>
              <a:rPr lang="pt-BR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obra e aquisição de móveis e equipamentos.</a:t>
            </a:r>
          </a:p>
          <a:p>
            <a:pPr marL="0" indent="0" algn="just">
              <a:buNone/>
            </a:pPr>
            <a:r>
              <a:rPr lang="pt-BR" sz="2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R$ 1.000.000,00</a:t>
            </a:r>
            <a:endParaRPr lang="pt-BR" sz="22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pt-BR" sz="15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r>
              <a:rPr lang="pt-BR" sz="2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MANUTENÇÃO E DESENVOLVIMENTO DAS ATIVIDADES ADMINISTRATIVAS DO HOSPITAL MUNICIPAL</a:t>
            </a:r>
          </a:p>
          <a:p>
            <a:pPr marL="0" indent="0" algn="just">
              <a:buNone/>
            </a:pPr>
            <a:r>
              <a:rPr lang="pt-BR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Traz os </a:t>
            </a:r>
            <a:r>
              <a:rPr lang="pt-BR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gastos administrativos, como por exemplo energia </a:t>
            </a:r>
            <a:r>
              <a:rPr lang="pt-BR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elétrica, água, internet, folha de pagamento </a:t>
            </a:r>
            <a:r>
              <a:rPr lang="pt-BR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dos profissionais que atuam na parte da limpeza do Hospital, </a:t>
            </a:r>
            <a:r>
              <a:rPr lang="pt-BR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materiais de consumo, etc.</a:t>
            </a:r>
          </a:p>
          <a:p>
            <a:pPr marL="0" indent="0">
              <a:buNone/>
            </a:pPr>
            <a:r>
              <a:rPr lang="pt-BR" sz="2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R$ 345.000,00</a:t>
            </a:r>
            <a:endParaRPr lang="pt-BR" sz="22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0069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3"/>
          <p:cNvSpPr>
            <a:spLocks noGrp="1"/>
          </p:cNvSpPr>
          <p:nvPr>
            <p:ph type="title"/>
          </p:nvPr>
        </p:nvSpPr>
        <p:spPr>
          <a:xfrm>
            <a:off x="395536" y="20065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pt-BR" sz="2800" b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SECRETARIA MUNICIPAL DE SAÚDE</a:t>
            </a:r>
            <a:endParaRPr lang="pt-BR" sz="2800" b="1" dirty="0">
              <a:solidFill>
                <a:schemeClr val="accent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idx="1"/>
          </p:nvPr>
        </p:nvSpPr>
        <p:spPr>
          <a:xfrm>
            <a:off x="585900" y="1443198"/>
            <a:ext cx="7848872" cy="4968552"/>
          </a:xfrm>
        </p:spPr>
        <p:txBody>
          <a:bodyPr>
            <a:noAutofit/>
          </a:bodyPr>
          <a:lstStyle/>
          <a:p>
            <a:pPr algn="just"/>
            <a:r>
              <a:rPr lang="pt-BR" sz="2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MANUTENÇÃO E DESENVOLVIMENTO DA ASSISTÊNCIA MÉDICO SANITÁRIA </a:t>
            </a:r>
            <a:r>
              <a:rPr lang="pt-BR" sz="2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HOSPITALAR</a:t>
            </a:r>
          </a:p>
          <a:p>
            <a:pPr marL="0" indent="0" algn="just">
              <a:buNone/>
            </a:pPr>
            <a:endParaRPr lang="pt-BR" sz="10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just">
              <a:buNone/>
            </a:pPr>
            <a:r>
              <a:rPr lang="pt-BR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Traz, principalmente, os gastos com a folha de pagamento e respectivos encargos dos profissionais que atuam no Hospital (</a:t>
            </a:r>
            <a:r>
              <a:rPr lang="pt-BR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enfermeiras e </a:t>
            </a:r>
            <a:r>
              <a:rPr lang="pt-BR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técnicas de </a:t>
            </a:r>
            <a:r>
              <a:rPr lang="pt-BR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enfermagem).</a:t>
            </a:r>
            <a:endParaRPr lang="pt-BR" sz="20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r>
              <a:rPr lang="pt-BR" sz="2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R$ 575.000,00</a:t>
            </a:r>
          </a:p>
          <a:p>
            <a:pPr marL="0" indent="0">
              <a:buNone/>
            </a:pPr>
            <a:endParaRPr lang="pt-BR" sz="15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r>
              <a:rPr lang="pt-BR" sz="2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MANUTENÇÃO E DESENVOLVIMENTO DAS ATIVIDADES DE ALIMENTAÇÃO E </a:t>
            </a:r>
            <a:r>
              <a:rPr lang="pt-BR" sz="2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NUTRIÇÃO</a:t>
            </a:r>
          </a:p>
          <a:p>
            <a:pPr marL="0" indent="0" algn="just">
              <a:buNone/>
            </a:pPr>
            <a:endParaRPr lang="pt-BR" sz="10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just">
              <a:buNone/>
            </a:pPr>
            <a:r>
              <a:rPr lang="pt-BR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Aquisição de gêneros alimentícios e marmita para os pacientes que se encontram em observação e para os servidores que atuam em regime de plantão.</a:t>
            </a:r>
            <a:endParaRPr lang="pt-BR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r>
              <a:rPr lang="pt-BR" sz="2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R$ 40.000,00</a:t>
            </a:r>
            <a:endParaRPr lang="pt-BR" sz="22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6888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3"/>
          <p:cNvSpPr>
            <a:spLocks noGrp="1"/>
          </p:cNvSpPr>
          <p:nvPr>
            <p:ph type="title"/>
          </p:nvPr>
        </p:nvSpPr>
        <p:spPr>
          <a:xfrm>
            <a:off x="395536" y="200650"/>
            <a:ext cx="8229600" cy="1143000"/>
          </a:xfrm>
        </p:spPr>
        <p:txBody>
          <a:bodyPr>
            <a:normAutofit/>
          </a:bodyPr>
          <a:lstStyle/>
          <a:p>
            <a:r>
              <a:rPr lang="pt-BR" sz="2800" b="1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SECRETARIA MUNICIPAL DE SAÚDE</a:t>
            </a:r>
          </a:p>
        </p:txBody>
      </p:sp>
      <p:sp>
        <p:nvSpPr>
          <p:cNvPr id="3" name="Subtítulo 2"/>
          <p:cNvSpPr>
            <a:spLocks noGrp="1"/>
          </p:cNvSpPr>
          <p:nvPr>
            <p:ph idx="1"/>
          </p:nvPr>
        </p:nvSpPr>
        <p:spPr>
          <a:xfrm>
            <a:off x="611560" y="1412776"/>
            <a:ext cx="7848872" cy="496855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t-BR" sz="2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PRINCIPAIS FONTES DE RECURSOS:</a:t>
            </a:r>
          </a:p>
          <a:p>
            <a:pPr marL="0" indent="0">
              <a:buNone/>
            </a:pPr>
            <a:endParaRPr lang="pt-BR" sz="22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r>
              <a:rPr lang="pt-BR" sz="2400" b="1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TRANSFERÊNCIAS DO SISTEMA ÚNICO DE SAÚDE – SUS UNIÃO</a:t>
            </a:r>
          </a:p>
          <a:p>
            <a:pPr marL="0" indent="0">
              <a:buNone/>
            </a:pPr>
            <a:endParaRPr lang="pt-BR" sz="2400" b="1" dirty="0">
              <a:solidFill>
                <a:srgbClr val="0070C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r>
              <a:rPr lang="pt-BR" sz="2400" b="1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TRANSFERÊNCIAS DO </a:t>
            </a:r>
            <a:r>
              <a:rPr lang="pt-BR" sz="2400" b="1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ESTADO</a:t>
            </a:r>
          </a:p>
          <a:p>
            <a:pPr marL="0" indent="0">
              <a:buNone/>
            </a:pPr>
            <a:endParaRPr lang="pt-BR" sz="2400" b="1" dirty="0" smtClean="0">
              <a:solidFill>
                <a:srgbClr val="0070C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just">
              <a:buNone/>
            </a:pPr>
            <a:r>
              <a:rPr lang="pt-BR" sz="2400" b="1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RECURSOS PRÓPRIOS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pt-BR" sz="2400" b="1" dirty="0" smtClean="0">
                <a:latin typeface="Tahoma "/>
              </a:rPr>
              <a:t>Obrigatoriedade </a:t>
            </a:r>
            <a:r>
              <a:rPr lang="pt-BR" sz="2400" b="1" dirty="0">
                <a:latin typeface="Tahoma "/>
              </a:rPr>
              <a:t>de Aplicação de 15% dos Recursos de Impostos e Transferências Constitucionais em Ações de Saúde.</a:t>
            </a:r>
          </a:p>
          <a:p>
            <a:pPr marL="0" indent="0">
              <a:buNone/>
            </a:pPr>
            <a:endParaRPr lang="pt-BR" sz="2400" b="1" dirty="0">
              <a:solidFill>
                <a:srgbClr val="0070C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endParaRPr lang="pt-BR" sz="2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endParaRPr lang="pt-BR" sz="2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5232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3"/>
          <p:cNvSpPr>
            <a:spLocks noGrp="1"/>
          </p:cNvSpPr>
          <p:nvPr>
            <p:ph type="title"/>
          </p:nvPr>
        </p:nvSpPr>
        <p:spPr>
          <a:xfrm>
            <a:off x="395536" y="200650"/>
            <a:ext cx="8229600" cy="1143000"/>
          </a:xfrm>
        </p:spPr>
        <p:txBody>
          <a:bodyPr>
            <a:normAutofit/>
          </a:bodyPr>
          <a:lstStyle/>
          <a:p>
            <a:r>
              <a:rPr lang="pt-BR" sz="2800" b="1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SECRETARIA MUNICIPAL DE SAÚDE</a:t>
            </a:r>
          </a:p>
        </p:txBody>
      </p:sp>
      <p:sp>
        <p:nvSpPr>
          <p:cNvPr id="3" name="Subtítulo 2"/>
          <p:cNvSpPr>
            <a:spLocks noGrp="1"/>
          </p:cNvSpPr>
          <p:nvPr>
            <p:ph idx="1"/>
          </p:nvPr>
        </p:nvSpPr>
        <p:spPr>
          <a:xfrm>
            <a:off x="611560" y="1412776"/>
            <a:ext cx="7848872" cy="4968552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pt-BR" sz="2400" b="1" dirty="0">
              <a:solidFill>
                <a:srgbClr val="0070C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endParaRPr lang="pt-BR" sz="2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endParaRPr lang="pt-BR" sz="2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5857210"/>
              </p:ext>
            </p:extLst>
          </p:nvPr>
        </p:nvGraphicFramePr>
        <p:xfrm>
          <a:off x="1331640" y="1844824"/>
          <a:ext cx="6984776" cy="3870925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238869"/>
                <a:gridCol w="2745907"/>
              </a:tblGrid>
              <a:tr h="493769">
                <a:tc>
                  <a:txBody>
                    <a:bodyPr/>
                    <a:lstStyle/>
                    <a:p>
                      <a:r>
                        <a:rPr lang="pt-BR" sz="20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Descrição da Despesa</a:t>
                      </a:r>
                      <a:endParaRPr lang="pt-BR" sz="200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20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R$ </a:t>
                      </a:r>
                      <a:endParaRPr lang="pt-BR" sz="200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493769">
                <a:tc>
                  <a:txBody>
                    <a:bodyPr/>
                    <a:lstStyle/>
                    <a:p>
                      <a:r>
                        <a:rPr lang="pt-BR" sz="20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Folha de Pagamento e Encargos</a:t>
                      </a:r>
                      <a:endParaRPr lang="pt-BR" sz="20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5.284.198,00</a:t>
                      </a:r>
                      <a:endParaRPr lang="pt-BR" sz="20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493769">
                <a:tc>
                  <a:txBody>
                    <a:bodyPr/>
                    <a:lstStyle/>
                    <a:p>
                      <a:r>
                        <a:rPr lang="pt-BR" sz="20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Custeio Geral</a:t>
                      </a:r>
                      <a:endParaRPr lang="pt-BR" sz="20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5.735.737,00</a:t>
                      </a:r>
                      <a:endParaRPr lang="pt-BR" sz="20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493769">
                <a:tc>
                  <a:txBody>
                    <a:bodyPr/>
                    <a:lstStyle/>
                    <a:p>
                      <a:r>
                        <a:rPr lang="pt-BR" sz="20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Investimento</a:t>
                      </a:r>
                      <a:endParaRPr lang="pt-BR" sz="20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1.223.000,00</a:t>
                      </a:r>
                      <a:endParaRPr lang="pt-BR" sz="20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493769">
                <a:tc>
                  <a:txBody>
                    <a:bodyPr/>
                    <a:lstStyle/>
                    <a:p>
                      <a:r>
                        <a:rPr lang="pt-BR" sz="20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Transferências</a:t>
                      </a:r>
                      <a:r>
                        <a:rPr lang="pt-BR" sz="20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a Consórcios Públicos</a:t>
                      </a:r>
                      <a:endParaRPr lang="pt-BR" sz="20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401.630,33</a:t>
                      </a:r>
                      <a:endParaRPr lang="pt-BR" sz="20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493769">
                <a:tc>
                  <a:txBody>
                    <a:bodyPr/>
                    <a:lstStyle/>
                    <a:p>
                      <a:r>
                        <a:rPr lang="pt-BR" sz="20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Transferências</a:t>
                      </a:r>
                      <a:r>
                        <a:rPr lang="pt-BR" sz="20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a Entidades Sem Fins Lucrativos</a:t>
                      </a:r>
                      <a:endParaRPr lang="pt-BR" sz="20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10.000,00</a:t>
                      </a:r>
                      <a:endParaRPr lang="pt-BR" sz="20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493769">
                <a:tc>
                  <a:txBody>
                    <a:bodyPr/>
                    <a:lstStyle/>
                    <a:p>
                      <a:r>
                        <a:rPr lang="pt-BR" sz="2000" b="1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Total</a:t>
                      </a:r>
                      <a:endParaRPr lang="pt-BR" sz="2000"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b="1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12.654.565,33</a:t>
                      </a:r>
                      <a:endParaRPr lang="pt-BR" sz="2000"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96701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3"/>
          <p:cNvSpPr>
            <a:spLocks noChangeArrowheads="1"/>
          </p:cNvSpPr>
          <p:nvPr/>
        </p:nvSpPr>
        <p:spPr bwMode="auto">
          <a:xfrm>
            <a:off x="0" y="4445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pt-BR">
              <a:latin typeface="Calibri" pitchFamily="34" charset="0"/>
            </a:endParaRPr>
          </a:p>
        </p:txBody>
      </p:sp>
      <p:sp>
        <p:nvSpPr>
          <p:cNvPr id="18435" name="Rectangle 1"/>
          <p:cNvSpPr>
            <a:spLocks noChangeArrowheads="1"/>
          </p:cNvSpPr>
          <p:nvPr/>
        </p:nvSpPr>
        <p:spPr bwMode="auto">
          <a:xfrm>
            <a:off x="0" y="0"/>
            <a:ext cx="9144000" cy="1311275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endParaRPr lang="pt-BR" sz="4000" b="1">
              <a:latin typeface="Britannic Bold" pitchFamily="34" charset="0"/>
              <a:ea typeface="Calibri" pitchFamily="34" charset="0"/>
              <a:cs typeface="Arial" pitchFamily="34" charset="0"/>
            </a:endParaRPr>
          </a:p>
          <a:p>
            <a:pPr algn="ctr"/>
            <a:endParaRPr lang="pt-BR" sz="4000" b="1">
              <a:latin typeface="Britannic Bold" pitchFamily="34" charset="0"/>
              <a:ea typeface="Calibri" pitchFamily="34" charset="0"/>
              <a:cs typeface="Arial" pitchFamily="34" charset="0"/>
            </a:endParaRPr>
          </a:p>
        </p:txBody>
      </p:sp>
      <p:sp>
        <p:nvSpPr>
          <p:cNvPr id="18436" name="Rectangle 6"/>
          <p:cNvSpPr>
            <a:spLocks noChangeArrowheads="1"/>
          </p:cNvSpPr>
          <p:nvPr/>
        </p:nvSpPr>
        <p:spPr bwMode="auto">
          <a:xfrm>
            <a:off x="215900" y="188913"/>
            <a:ext cx="8748713" cy="477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2500" b="1" dirty="0" smtClean="0">
                <a:latin typeface="Albertus Medium" pitchFamily="34" charset="0"/>
              </a:rPr>
              <a:t>Obrigada pela atenção!!!</a:t>
            </a:r>
            <a:endParaRPr lang="pt-BR" sz="2500" b="1" dirty="0">
              <a:latin typeface="Albertus Medium" pitchFamily="34" charset="0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628800"/>
            <a:ext cx="7128792" cy="41764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Concurso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4082</TotalTime>
  <Words>732</Words>
  <Application>Microsoft Office PowerPoint</Application>
  <PresentationFormat>Apresentação na tela (4:3)</PresentationFormat>
  <Paragraphs>124</Paragraphs>
  <Slides>13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23" baseType="lpstr">
      <vt:lpstr>Aharoni</vt:lpstr>
      <vt:lpstr>Albertus Medium</vt:lpstr>
      <vt:lpstr>Arial</vt:lpstr>
      <vt:lpstr>Britannic Bold</vt:lpstr>
      <vt:lpstr>Calibri</vt:lpstr>
      <vt:lpstr>Comic Sans MS</vt:lpstr>
      <vt:lpstr>Tahoma</vt:lpstr>
      <vt:lpstr>Tahoma </vt:lpstr>
      <vt:lpstr>Wingdings</vt:lpstr>
      <vt:lpstr>Tema do Office</vt:lpstr>
      <vt:lpstr>Apresentação do PowerPoint</vt:lpstr>
      <vt:lpstr>SECRETARIA MUNICIPAL DE SAÚDE</vt:lpstr>
      <vt:lpstr>SECRETARIA MUNICIPAL DE SAÚDE</vt:lpstr>
      <vt:lpstr>SECRETARIA MUNICIPAL DE SAÚDE</vt:lpstr>
      <vt:lpstr>SECRETARIA MUNICIPAL DE SAÚDE</vt:lpstr>
      <vt:lpstr>SECRETARIA MUNICIPAL DE SAÚDE</vt:lpstr>
      <vt:lpstr>SECRETARIA MUNICIPAL DE SAÚDE</vt:lpstr>
      <vt:lpstr>SECRETARIA MUNICIPAL DE SAÚDE</vt:lpstr>
      <vt:lpstr>SECRETARIA MUNICIPAL DE SAÚDE</vt:lpstr>
      <vt:lpstr>SECRETARIA MUNICIPAL DE SAÚDE</vt:lpstr>
      <vt:lpstr>SECRETARIA MUNICIPAL DE SAÚDE</vt:lpstr>
      <vt:lpstr>SECRETARIA MUNICIPAL DE SAÚDE</vt:lpstr>
      <vt:lpstr>Apresentação do PowerPoint</vt:lpstr>
    </vt:vector>
  </TitlesOfParts>
  <Company>Grizli777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Fernanda</dc:creator>
  <cp:lastModifiedBy>Microsoft</cp:lastModifiedBy>
  <cp:revision>638</cp:revision>
  <cp:lastPrinted>2022-09-23T17:59:39Z</cp:lastPrinted>
  <dcterms:created xsi:type="dcterms:W3CDTF">2011-09-20T00:58:01Z</dcterms:created>
  <dcterms:modified xsi:type="dcterms:W3CDTF">2022-09-23T18:01:12Z</dcterms:modified>
</cp:coreProperties>
</file>