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58" r:id="rId4"/>
    <p:sldId id="276" r:id="rId5"/>
    <p:sldId id="260" r:id="rId6"/>
    <p:sldId id="261" r:id="rId7"/>
    <p:sldId id="262" r:id="rId8"/>
    <p:sldId id="263" r:id="rId9"/>
    <p:sldId id="272" r:id="rId10"/>
    <p:sldId id="264" r:id="rId11"/>
    <p:sldId id="273" r:id="rId12"/>
    <p:sldId id="265" r:id="rId13"/>
    <p:sldId id="266" r:id="rId14"/>
    <p:sldId id="267" r:id="rId15"/>
    <p:sldId id="274" r:id="rId16"/>
    <p:sldId id="268" r:id="rId17"/>
    <p:sldId id="269" r:id="rId18"/>
    <p:sldId id="270" r:id="rId19"/>
    <p:sldId id="277" r:id="rId20"/>
    <p:sldId id="271" r:id="rId21"/>
  </p:sldIdLst>
  <p:sldSz cx="10693400" cy="756285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>
      <p:cViewPr varScale="1">
        <p:scale>
          <a:sx n="64" d="100"/>
          <a:sy n="64" d="100"/>
        </p:scale>
        <p:origin x="1254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5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727" cy="495994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941" y="2"/>
            <a:ext cx="2944717" cy="495994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r">
              <a:defRPr sz="1100"/>
            </a:lvl1pPr>
          </a:lstStyle>
          <a:p>
            <a:fld id="{FD55A3C0-285B-4AF6-B7CD-177FF5BB3CBC}" type="datetimeFigureOut">
              <a:rPr lang="pt-BR" smtClean="0"/>
              <a:pPr/>
              <a:t>24/05/2021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30149"/>
            <a:ext cx="2945727" cy="495994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941" y="9430149"/>
            <a:ext cx="2944717" cy="495994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r">
              <a:defRPr sz="1100"/>
            </a:lvl1pPr>
          </a:lstStyle>
          <a:p>
            <a:fld id="{B566D4A2-4930-4ED2-A29A-6FDE42EF557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5227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5/24/2021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5/24/2021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5/24/2021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76275" y="561975"/>
            <a:ext cx="9458325" cy="6362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5/24/2021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4819" y="350520"/>
            <a:ext cx="9803892" cy="6699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5/24/2021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401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1467" y="3130931"/>
            <a:ext cx="8030464" cy="2447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5/24/2021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5458" y="339344"/>
            <a:ext cx="7681595" cy="469679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67055" marR="558165" algn="ctr">
              <a:lnSpc>
                <a:spcPts val="4020"/>
              </a:lnSpc>
              <a:spcBef>
                <a:spcPts val="385"/>
              </a:spcBef>
            </a:pPr>
            <a:r>
              <a:rPr sz="3500" spc="-5" dirty="0">
                <a:latin typeface="Arial"/>
                <a:cs typeface="Arial"/>
              </a:rPr>
              <a:t>ESTADO </a:t>
            </a:r>
            <a:r>
              <a:rPr sz="3500" dirty="0">
                <a:latin typeface="Arial"/>
                <a:cs typeface="Arial"/>
              </a:rPr>
              <a:t>DE </a:t>
            </a:r>
            <a:r>
              <a:rPr sz="3500" spc="-5" dirty="0">
                <a:latin typeface="Arial"/>
                <a:cs typeface="Arial"/>
              </a:rPr>
              <a:t>SANTA</a:t>
            </a:r>
            <a:r>
              <a:rPr sz="3500" spc="-4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CATARINA  MUNICÍPIO </a:t>
            </a:r>
            <a:r>
              <a:rPr sz="3500" spc="-5" dirty="0">
                <a:latin typeface="Arial"/>
                <a:cs typeface="Arial"/>
              </a:rPr>
              <a:t>DE</a:t>
            </a:r>
            <a:r>
              <a:rPr sz="3500" spc="-3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ANCHIETA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algn="ctr">
              <a:lnSpc>
                <a:spcPts val="4110"/>
              </a:lnSpc>
            </a:pPr>
            <a:r>
              <a:rPr sz="3500" b="1" dirty="0">
                <a:latin typeface="Arial"/>
                <a:cs typeface="Arial"/>
              </a:rPr>
              <a:t>AUDIÊNCIA</a:t>
            </a:r>
            <a:r>
              <a:rPr sz="3500" b="1" spc="-5" dirty="0">
                <a:latin typeface="Arial"/>
                <a:cs typeface="Arial"/>
              </a:rPr>
              <a:t> PÚBLICA</a:t>
            </a:r>
            <a:endParaRPr sz="3500" dirty="0">
              <a:latin typeface="Arial"/>
              <a:cs typeface="Arial"/>
            </a:endParaRPr>
          </a:p>
          <a:p>
            <a:pPr marL="12065" marR="5080" algn="ctr">
              <a:lnSpc>
                <a:spcPts val="4020"/>
              </a:lnSpc>
              <a:spcBef>
                <a:spcPts val="195"/>
              </a:spcBef>
            </a:pPr>
            <a:r>
              <a:rPr sz="3500" b="1" dirty="0">
                <a:latin typeface="Arial"/>
                <a:cs typeface="Arial"/>
              </a:rPr>
              <a:t>DE </a:t>
            </a:r>
            <a:r>
              <a:rPr sz="3500" b="1" spc="-5" dirty="0">
                <a:latin typeface="Arial"/>
                <a:cs typeface="Arial"/>
              </a:rPr>
              <a:t>AVALIAÇÃO </a:t>
            </a:r>
            <a:r>
              <a:rPr sz="3500" b="1" dirty="0">
                <a:latin typeface="Arial"/>
                <a:cs typeface="Arial"/>
              </a:rPr>
              <a:t>DO</a:t>
            </a:r>
            <a:r>
              <a:rPr sz="3500" b="1" spc="-6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CUMPRIMENTO  DAS </a:t>
            </a:r>
            <a:r>
              <a:rPr sz="3500" b="1" spc="-5" dirty="0">
                <a:latin typeface="Arial"/>
                <a:cs typeface="Arial"/>
              </a:rPr>
              <a:t>METAS</a:t>
            </a:r>
            <a:r>
              <a:rPr sz="3500" b="1" spc="-1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FISCAIS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lang="pt-BR" sz="3500" dirty="0">
                <a:latin typeface="Arial"/>
                <a:cs typeface="Arial"/>
              </a:rPr>
              <a:t>1</a:t>
            </a:r>
            <a:r>
              <a:rPr sz="3500" dirty="0" smtClean="0">
                <a:latin typeface="Arial"/>
                <a:cs typeface="Arial"/>
              </a:rPr>
              <a:t>º</a:t>
            </a:r>
            <a:r>
              <a:rPr sz="3500" spc="-5" dirty="0" smtClean="0">
                <a:latin typeface="Arial"/>
                <a:cs typeface="Arial"/>
              </a:rPr>
              <a:t> QUADRIMESTRE/20</a:t>
            </a:r>
            <a:r>
              <a:rPr lang="pt-BR" sz="3500" spc="-5" dirty="0" smtClean="0">
                <a:latin typeface="Arial"/>
                <a:cs typeface="Arial"/>
              </a:rPr>
              <a:t>21</a:t>
            </a:r>
            <a:endParaRPr sz="3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0275" y="340868"/>
            <a:ext cx="3752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EXIGÊNCIA</a:t>
            </a:r>
            <a:r>
              <a:rPr spc="-70" dirty="0"/>
              <a:t> </a:t>
            </a:r>
            <a:r>
              <a:rPr spc="-5" dirty="0"/>
              <a:t>LEGAL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993393"/>
            <a:ext cx="9951720" cy="3777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n°101, de 04 de </a:t>
            </a:r>
            <a:r>
              <a:rPr sz="2000" spc="-5" dirty="0">
                <a:latin typeface="Arial"/>
                <a:cs typeface="Arial"/>
              </a:rPr>
              <a:t>Maio </a:t>
            </a:r>
            <a:r>
              <a:rPr sz="2000" dirty="0">
                <a:latin typeface="Arial"/>
                <a:cs typeface="Arial"/>
              </a:rPr>
              <a:t>de 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9°, §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4°</a:t>
            </a: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Art</a:t>
            </a:r>
            <a:r>
              <a:rPr sz="1800" dirty="0">
                <a:latin typeface="Arial"/>
                <a:cs typeface="Arial"/>
              </a:rPr>
              <a:t>. </a:t>
            </a:r>
            <a:r>
              <a:rPr sz="1800" spc="-5" dirty="0">
                <a:latin typeface="Arial"/>
                <a:cs typeface="Arial"/>
              </a:rPr>
              <a:t>9º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[...]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</a:pPr>
            <a:r>
              <a:rPr sz="1800" spc="-5" dirty="0">
                <a:latin typeface="Arial"/>
                <a:cs typeface="Arial"/>
              </a:rPr>
              <a:t>§ 4º </a:t>
            </a:r>
            <a:r>
              <a:rPr sz="1800" dirty="0">
                <a:latin typeface="Arial"/>
                <a:cs typeface="Arial"/>
              </a:rPr>
              <a:t>- Até </a:t>
            </a:r>
            <a:r>
              <a:rPr sz="1800" spc="-5" dirty="0">
                <a:latin typeface="Arial"/>
                <a:cs typeface="Arial"/>
              </a:rPr>
              <a:t>o final dos </a:t>
            </a:r>
            <a:r>
              <a:rPr sz="1800" dirty="0">
                <a:latin typeface="Arial"/>
                <a:cs typeface="Arial"/>
              </a:rPr>
              <a:t>meses </a:t>
            </a:r>
            <a:r>
              <a:rPr sz="1800" spc="-5" dirty="0">
                <a:latin typeface="Arial"/>
                <a:cs typeface="Arial"/>
              </a:rPr>
              <a:t>de Maio, Setembro e Fevereiro, o Poder Executivo </a:t>
            </a:r>
            <a:r>
              <a:rPr sz="1800" dirty="0">
                <a:latin typeface="Arial"/>
                <a:cs typeface="Arial"/>
              </a:rPr>
              <a:t>demonstrará </a:t>
            </a:r>
            <a:r>
              <a:rPr sz="1800" spc="-5" dirty="0">
                <a:latin typeface="Arial"/>
                <a:cs typeface="Arial"/>
              </a:rPr>
              <a:t>e   avaliará o cumprimento das metas fiscais de cada quadrimestre, em Audiência Pública na  comissão referida no § 1º </a:t>
            </a:r>
            <a:r>
              <a:rPr sz="1800" dirty="0">
                <a:latin typeface="Arial"/>
                <a:cs typeface="Arial"/>
              </a:rPr>
              <a:t>do Art. 166 </a:t>
            </a:r>
            <a:r>
              <a:rPr sz="1800" spc="-5" dirty="0">
                <a:latin typeface="Arial"/>
                <a:cs typeface="Arial"/>
              </a:rPr>
              <a:t>da Constituição </a:t>
            </a:r>
            <a:r>
              <a:rPr sz="1800" dirty="0">
                <a:latin typeface="Arial"/>
                <a:cs typeface="Arial"/>
              </a:rPr>
              <a:t>ou </a:t>
            </a:r>
            <a:r>
              <a:rPr sz="1800" spc="-5" dirty="0">
                <a:latin typeface="Arial"/>
                <a:cs typeface="Arial"/>
              </a:rPr>
              <a:t>equivalente nas Casas Legislativas  estaduais 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municipais.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Imagem 3" descr="brasao_atualizado PORTA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782" y="4710119"/>
            <a:ext cx="2071702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989" y="985774"/>
            <a:ext cx="5264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RECEITA</a:t>
            </a:r>
            <a:r>
              <a:rPr spc="-45" dirty="0"/>
              <a:t> </a:t>
            </a:r>
            <a:r>
              <a:rPr spc="-5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8583" y="1639570"/>
            <a:ext cx="3395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4.320/64, Art. 2°, § 1° 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2°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2244" y="2766186"/>
            <a:ext cx="739794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Receita </a:t>
            </a:r>
            <a:r>
              <a:rPr sz="2400" b="1" spc="-5" dirty="0" err="1">
                <a:latin typeface="Arial"/>
                <a:cs typeface="Arial"/>
              </a:rPr>
              <a:t>Arrecadada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no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1</a:t>
            </a:r>
            <a:r>
              <a:rPr sz="2400" b="1" spc="-5" dirty="0" smtClean="0">
                <a:latin typeface="Arial"/>
                <a:cs typeface="Arial"/>
              </a:rPr>
              <a:t>º</a:t>
            </a:r>
            <a:r>
              <a:rPr sz="2400" b="1" spc="80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Quadrimestre</a:t>
            </a:r>
            <a:r>
              <a:rPr sz="2400" b="1" spc="-5" dirty="0" smtClean="0">
                <a:latin typeface="Arial"/>
                <a:cs typeface="Arial"/>
              </a:rPr>
              <a:t>/20</a:t>
            </a:r>
            <a:r>
              <a:rPr lang="pt-BR" sz="2400" b="1" spc="-5" dirty="0" smtClean="0">
                <a:latin typeface="Arial"/>
                <a:cs typeface="Arial"/>
              </a:rPr>
              <a:t>21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553281"/>
              </p:ext>
            </p:extLst>
          </p:nvPr>
        </p:nvGraphicFramePr>
        <p:xfrm>
          <a:off x="774668" y="3709987"/>
          <a:ext cx="8103511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2601"/>
                <a:gridCol w="3790910"/>
              </a:tblGrid>
              <a:tr h="691133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Orçamentária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9.090.483,53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4267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Média Mensal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2.272.620,88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6180" y="743427"/>
            <a:ext cx="9673336" cy="492443"/>
          </a:xfrm>
        </p:spPr>
        <p:txBody>
          <a:bodyPr/>
          <a:lstStyle/>
          <a:p>
            <a:pPr algn="ctr"/>
            <a:r>
              <a:rPr lang="pt-BR" dirty="0" smtClean="0"/>
              <a:t>METAS DE ARRECADAÇÃO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31467" y="2485281"/>
            <a:ext cx="8030464" cy="3312368"/>
          </a:xfrm>
        </p:spPr>
        <p:txBody>
          <a:bodyPr/>
          <a:lstStyle/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965000"/>
              </p:ext>
            </p:extLst>
          </p:nvPr>
        </p:nvGraphicFramePr>
        <p:xfrm>
          <a:off x="450156" y="2485281"/>
          <a:ext cx="9721080" cy="3078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6033"/>
                <a:gridCol w="2110192"/>
                <a:gridCol w="2739664"/>
                <a:gridCol w="1995191"/>
              </a:tblGrid>
              <a:tr h="174037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</a:t>
                      </a:r>
                    </a:p>
                    <a:p>
                      <a:pPr algn="ctr"/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Prevista na LOA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Prevista na LOA para o Quadrimestre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 no Quadrimestre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Diferença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38264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24.000.000,00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7.304.193,46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9.090.483,53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1.786.290,07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7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2800" y="881228"/>
            <a:ext cx="6422899" cy="593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2200"/>
              </a:lnSpc>
              <a:spcBef>
                <a:spcPts val="95"/>
              </a:spcBef>
            </a:pPr>
            <a:r>
              <a:rPr dirty="0" smtClean="0"/>
              <a:t>  </a:t>
            </a:r>
            <a:r>
              <a:rPr dirty="0"/>
              <a:t>RECEITA CORRENTE</a:t>
            </a:r>
            <a:r>
              <a:rPr spc="-90" dirty="0"/>
              <a:t> </a:t>
            </a:r>
            <a:r>
              <a:rPr dirty="0"/>
              <a:t>LÍQUIDA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4300" y="1800225"/>
            <a:ext cx="8383905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Lei Complementar n°101/2000, Art. 2°, </a:t>
            </a:r>
            <a:r>
              <a:rPr sz="2000" dirty="0">
                <a:latin typeface="Arial"/>
                <a:cs typeface="Arial"/>
              </a:rPr>
              <a:t>IV, </a:t>
            </a:r>
            <a:r>
              <a:rPr sz="2000" spc="-5" dirty="0">
                <a:latin typeface="Arial"/>
                <a:cs typeface="Arial"/>
              </a:rPr>
              <a:t>‘c’, </a:t>
            </a:r>
            <a:r>
              <a:rPr sz="2000" dirty="0">
                <a:latin typeface="Arial"/>
                <a:cs typeface="Arial"/>
              </a:rPr>
              <a:t>§ </a:t>
            </a:r>
            <a:r>
              <a:rPr sz="2000" spc="-5" dirty="0">
                <a:latin typeface="Arial"/>
                <a:cs typeface="Arial"/>
              </a:rPr>
              <a:t>1°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3°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858" y="3217182"/>
            <a:ext cx="8386792" cy="1923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 err="1" smtClean="0">
                <a:latin typeface="Arial"/>
                <a:cs typeface="Arial"/>
              </a:rPr>
              <a:t>Receita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Corrente Líquida </a:t>
            </a:r>
            <a:r>
              <a:rPr sz="2000" b="1" dirty="0" err="1">
                <a:latin typeface="Arial"/>
                <a:cs typeface="Arial"/>
              </a:rPr>
              <a:t>Arrecadada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lang="pt-BR" sz="2000" b="1" dirty="0" smtClean="0">
                <a:latin typeface="Arial"/>
                <a:cs typeface="Arial"/>
              </a:rPr>
              <a:t>até </a:t>
            </a:r>
            <a:r>
              <a:rPr lang="pt-BR" sz="2000" b="1" dirty="0" smtClean="0">
                <a:latin typeface="Arial"/>
                <a:cs typeface="Arial"/>
              </a:rPr>
              <a:t>o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lang="pt-BR" sz="2000" b="1" dirty="0" smtClean="0">
                <a:latin typeface="Arial"/>
                <a:cs typeface="Arial"/>
              </a:rPr>
              <a:t>1</a:t>
            </a:r>
            <a:r>
              <a:rPr sz="2000" b="1" dirty="0" smtClean="0">
                <a:latin typeface="Arial"/>
                <a:cs typeface="Arial"/>
              </a:rPr>
              <a:t>º</a:t>
            </a:r>
            <a:r>
              <a:rPr sz="2000" b="1" spc="30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Quadrimestre</a:t>
            </a:r>
            <a:r>
              <a:rPr lang="pt-BR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/20</a:t>
            </a:r>
            <a:r>
              <a:rPr lang="pt-BR" sz="2000" b="1" spc="-5" dirty="0" smtClean="0">
                <a:latin typeface="Arial"/>
                <a:cs typeface="Arial"/>
              </a:rPr>
              <a:t>21</a:t>
            </a:r>
            <a:endParaRPr sz="2000" dirty="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985034"/>
              </p:ext>
            </p:extLst>
          </p:nvPr>
        </p:nvGraphicFramePr>
        <p:xfrm>
          <a:off x="846106" y="5353061"/>
          <a:ext cx="9024966" cy="6429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6915"/>
                <a:gridCol w="4498051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Corrente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Líquida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25.459.374,92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1203296" y="2352666"/>
            <a:ext cx="83582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 Receita Corrente Líquida (RCL) é o somatório das receitas tributárias, de contribuições, patrimoniais, industriais, agropecuárias, de serviços, transferências correntes e outras receitas também correntes. Deste valor são subtraídos, principalmente, os valores transferidos, por determinação constitucional ou legal.</a:t>
            </a:r>
          </a:p>
          <a:p>
            <a:pPr algn="just">
              <a:buFont typeface="Arial" pitchFamily="34" charset="0"/>
              <a:buChar char="•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Leva em consideração os 12 últimos meses.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296" y="1037590"/>
            <a:ext cx="850112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dirty="0" smtClean="0"/>
              <a:t>RECEITAS POR CATEGORIA ECONÔMICA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86460" y="1693193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838178"/>
              </p:ext>
            </p:extLst>
          </p:nvPr>
        </p:nvGraphicFramePr>
        <p:xfrm>
          <a:off x="1602284" y="2165915"/>
          <a:ext cx="7416824" cy="517694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20161"/>
                <a:gridCol w="2896663"/>
              </a:tblGrid>
              <a:tr h="3583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</a:rPr>
                        <a:t>RECEITAS ARRECADADAS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2021</a:t>
                      </a:r>
                      <a:endParaRPr lang="pt-BR" sz="1600" dirty="0"/>
                    </a:p>
                  </a:txBody>
                  <a:tcPr marL="27199" marR="27199" marT="5440" marB="5440" anchor="ctr"/>
                </a:tc>
              </a:tr>
              <a:tr h="39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Correntes (I)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8.775.851,68</a:t>
                      </a: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Tributária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1.117.233,68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Contribuições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85.405,43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Patrimonial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14.499,16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Serviços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23.735,81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8.635.005,15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483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(-) Deduções das Transferências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-1.192.313,19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Outras Receitas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92.285,64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de Capital (II)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314.631,85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Operações de Crédito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290.177,51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Amortização de Empréstimos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 smtClean="0">
                          <a:latin typeface="+mn-lt"/>
                        </a:rPr>
                        <a:t>454,34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de Capital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24.000,00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Total (III) = (I+II)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9.090.483,53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296" y="391413"/>
            <a:ext cx="885831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pc="-5" dirty="0" smtClean="0"/>
              <a:t>DESPESAS LIQUIDADAS POR FUNÇÃO 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33470" y="1045209"/>
            <a:ext cx="4427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146728"/>
              </p:ext>
            </p:extLst>
          </p:nvPr>
        </p:nvGraphicFramePr>
        <p:xfrm>
          <a:off x="2417742" y="1621190"/>
          <a:ext cx="5715040" cy="5039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9078"/>
                <a:gridCol w="1705962"/>
              </a:tblGrid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3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01 -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Legislativa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182.899,76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8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04 -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Administração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691.300,32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05 - </a:t>
                      </a:r>
                      <a:r>
                        <a:rPr sz="1500" spc="-5" dirty="0" err="1">
                          <a:latin typeface="Arial"/>
                          <a:cs typeface="Arial"/>
                        </a:rPr>
                        <a:t>Defesa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Nacional</a:t>
                      </a:r>
                      <a:r>
                        <a:rPr lang="pt-BR" sz="1500" spc="-5" dirty="0" smtClean="0">
                          <a:latin typeface="Arial"/>
                          <a:cs typeface="Arial"/>
                        </a:rPr>
                        <a:t> (Junta</a:t>
                      </a:r>
                      <a:r>
                        <a:rPr lang="pt-BR" sz="1500" spc="-5" baseline="0" dirty="0" smtClean="0">
                          <a:latin typeface="Arial"/>
                          <a:cs typeface="Arial"/>
                        </a:rPr>
                        <a:t> de Serviço Militar)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7.834,98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06 -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Segurança Pública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63.103,04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Assistência Social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333.934,30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Saúde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2.670.131,94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12 -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Educação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1.689.173,27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13 -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Cultura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5.079,61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4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15 </a:t>
                      </a:r>
                      <a:r>
                        <a:rPr lang="pt-BR" sz="1500" dirty="0" smtClean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err="1" smtClean="0">
                          <a:latin typeface="Arial"/>
                          <a:cs typeface="Arial"/>
                        </a:rPr>
                        <a:t>Urbanismo</a:t>
                      </a:r>
                      <a:endParaRPr lang="pt-BR" sz="1500" spc="-5" dirty="0" smtClean="0">
                        <a:latin typeface="Arial"/>
                        <a:cs typeface="Arial"/>
                      </a:endParaRPr>
                    </a:p>
                    <a:p>
                      <a:pPr marL="63500">
                        <a:lnSpc>
                          <a:spcPts val="1780"/>
                        </a:lnSpc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357.005,51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Gestão Ambiental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4.879,78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Agricultura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174.638,35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26 -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Transporte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688.544,08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27 -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Desporto e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Lazer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50.725,81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Encargos Especiais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166.976,74</a:t>
                      </a:r>
                      <a:endParaRPr lang="pt-BR" sz="16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87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 (IV)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7.086.227,49 </a:t>
                      </a:r>
                      <a:endParaRPr sz="1600" b="1" dirty="0">
                        <a:latin typeface="+mj-lt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4910" y="1037590"/>
            <a:ext cx="5786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80" dirty="0"/>
              <a:t> </a:t>
            </a:r>
            <a:r>
              <a:rPr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470" y="1689862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45307" y="6294831"/>
            <a:ext cx="4377657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SUPERÁVIT DE R$</a:t>
            </a:r>
            <a:r>
              <a:rPr sz="2200" b="1" spc="-55" dirty="0">
                <a:latin typeface="Arial"/>
                <a:cs typeface="Arial"/>
              </a:rPr>
              <a:t> </a:t>
            </a:r>
            <a:r>
              <a:rPr lang="pt-BR" sz="2200" b="1" dirty="0" smtClean="0">
                <a:latin typeface="Arial"/>
                <a:cs typeface="Arial"/>
              </a:rPr>
              <a:t>2.004.256,04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7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81317" y="2159253"/>
            <a:ext cx="9930765" cy="3854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6"/>
            <a:ext cx="10693400" cy="745383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 SAÚDE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04" y="340868"/>
            <a:ext cx="8203565" cy="99386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838200" marR="5080" indent="-826135">
              <a:lnSpc>
                <a:spcPts val="3690"/>
              </a:lnSpc>
              <a:spcBef>
                <a:spcPts val="350"/>
              </a:spcBef>
            </a:pPr>
            <a:r>
              <a:rPr dirty="0"/>
              <a:t>APLICAÇÃO DE RECURSOS </a:t>
            </a:r>
            <a:r>
              <a:rPr spc="-10" dirty="0"/>
              <a:t>EM </a:t>
            </a:r>
            <a:r>
              <a:rPr dirty="0"/>
              <a:t>AÇÕES</a:t>
            </a:r>
            <a:r>
              <a:rPr spc="-60" dirty="0"/>
              <a:t> </a:t>
            </a:r>
            <a:r>
              <a:rPr dirty="0"/>
              <a:t>E  SERVIÇOS </a:t>
            </a:r>
            <a:r>
              <a:rPr spc="-5" dirty="0"/>
              <a:t>PÚBLICOS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SAÚDE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461262"/>
            <a:ext cx="9958070" cy="182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ADCT,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77, </a:t>
            </a:r>
            <a:r>
              <a:rPr sz="2000" spc="-5" dirty="0">
                <a:latin typeface="Arial"/>
                <a:cs typeface="Arial"/>
              </a:rPr>
              <a:t>III </a:t>
            </a:r>
            <a:r>
              <a:rPr sz="2000" dirty="0">
                <a:latin typeface="Arial"/>
                <a:cs typeface="Arial"/>
              </a:rPr>
              <a:t>e Emenda </a:t>
            </a:r>
            <a:r>
              <a:rPr sz="2000" spc="-5" dirty="0">
                <a:latin typeface="Arial"/>
                <a:cs typeface="Arial"/>
              </a:rPr>
              <a:t>Constitucional n°29 </a:t>
            </a:r>
            <a:r>
              <a:rPr sz="2000" dirty="0">
                <a:latin typeface="Arial"/>
                <a:cs typeface="Arial"/>
              </a:rPr>
              <a:t>de 13/09/2000</a:t>
            </a:r>
          </a:p>
          <a:p>
            <a:pPr marL="12700" marR="10160">
              <a:lnSpc>
                <a:spcPts val="2080"/>
              </a:lnSpc>
              <a:spcBef>
                <a:spcPts val="1450"/>
              </a:spcBef>
              <a:tabLst>
                <a:tab pos="466090" algn="l"/>
                <a:tab pos="1492885" algn="l"/>
                <a:tab pos="1986280" algn="l"/>
                <a:tab pos="2334895" algn="l"/>
                <a:tab pos="2548255" algn="l"/>
                <a:tab pos="2861945" algn="l"/>
                <a:tab pos="3340100" algn="l"/>
                <a:tab pos="3844925" algn="l"/>
                <a:tab pos="5214620" algn="l"/>
                <a:tab pos="6900545" algn="l"/>
                <a:tab pos="8230870" algn="l"/>
                <a:tab pos="8976995" algn="l"/>
                <a:tab pos="9241790" algn="l"/>
              </a:tabLst>
            </a:pPr>
            <a:r>
              <a:rPr sz="1800" spc="-5" dirty="0">
                <a:latin typeface="Arial"/>
                <a:cs typeface="Arial"/>
              </a:rPr>
              <a:t>EC	2</a:t>
            </a:r>
            <a:r>
              <a:rPr sz="1800" spc="-15" dirty="0">
                <a:latin typeface="Arial"/>
                <a:cs typeface="Arial"/>
              </a:rPr>
              <a:t>9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5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0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0,	Art.	</a:t>
            </a:r>
            <a:r>
              <a:rPr sz="1800" spc="-5" dirty="0">
                <a:latin typeface="Arial"/>
                <a:cs typeface="Arial"/>
              </a:rPr>
              <a:t>7º</a:t>
            </a:r>
            <a:r>
              <a:rPr sz="1800" dirty="0">
                <a:latin typeface="Arial"/>
                <a:cs typeface="Arial"/>
              </a:rPr>
              <a:t>	-	O	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to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iç</a:t>
            </a:r>
            <a:r>
              <a:rPr sz="1800" spc="-15" dirty="0">
                <a:latin typeface="Arial"/>
                <a:cs typeface="Arial"/>
              </a:rPr>
              <a:t>õ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dirty="0">
                <a:latin typeface="Arial"/>
                <a:cs typeface="Arial"/>
              </a:rPr>
              <a:t>	C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stit</a:t>
            </a:r>
            <a:r>
              <a:rPr sz="1800" spc="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ci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1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ra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sitór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as</a:t>
            </a:r>
            <a:r>
              <a:rPr sz="1800" dirty="0">
                <a:latin typeface="Arial"/>
                <a:cs typeface="Arial"/>
              </a:rPr>
              <a:t>	p</a:t>
            </a:r>
            <a:r>
              <a:rPr sz="1800" spc="-5" dirty="0">
                <a:latin typeface="Arial"/>
                <a:cs typeface="Arial"/>
              </a:rPr>
              <a:t>assa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vi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orar  acrescido </a:t>
            </a:r>
            <a:r>
              <a:rPr sz="1800" dirty="0">
                <a:latin typeface="Arial"/>
                <a:cs typeface="Arial"/>
              </a:rPr>
              <a:t>do </a:t>
            </a:r>
            <a:r>
              <a:rPr sz="1800" spc="-5" dirty="0">
                <a:latin typeface="Arial"/>
                <a:cs typeface="Arial"/>
              </a:rPr>
              <a:t>seguinte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77: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960"/>
              </a:lnSpc>
            </a:pPr>
            <a:r>
              <a:rPr sz="1800" dirty="0">
                <a:latin typeface="Arial"/>
                <a:cs typeface="Arial"/>
              </a:rPr>
              <a:t>"III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caso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dos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Municípios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Distrito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Federal,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quinze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cento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produto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arrecadação</a:t>
            </a:r>
            <a:endParaRPr sz="1800" dirty="0">
              <a:latin typeface="Arial"/>
              <a:cs typeface="Arial"/>
            </a:endParaRPr>
          </a:p>
          <a:p>
            <a:pPr marL="12700" marR="5715">
              <a:lnSpc>
                <a:spcPts val="2060"/>
              </a:lnSpc>
              <a:spcBef>
                <a:spcPts val="114"/>
              </a:spcBef>
            </a:pPr>
            <a:r>
              <a:rPr sz="1800" spc="-5" dirty="0">
                <a:latin typeface="Arial"/>
                <a:cs typeface="Arial"/>
              </a:rPr>
              <a:t>dos impostos a que se </a:t>
            </a:r>
            <a:r>
              <a:rPr sz="1800" dirty="0">
                <a:latin typeface="Arial"/>
                <a:cs typeface="Arial"/>
              </a:rPr>
              <a:t>refere </a:t>
            </a:r>
            <a:r>
              <a:rPr sz="1800" spc="-5" dirty="0">
                <a:latin typeface="Arial"/>
                <a:cs typeface="Arial"/>
              </a:rPr>
              <a:t>o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156 e dos recursos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que </a:t>
            </a:r>
            <a:r>
              <a:rPr sz="1800" dirty="0">
                <a:latin typeface="Arial"/>
                <a:cs typeface="Arial"/>
              </a:rPr>
              <a:t>tratam </a:t>
            </a:r>
            <a:r>
              <a:rPr sz="1800" spc="-5" dirty="0">
                <a:latin typeface="Arial"/>
                <a:cs typeface="Arial"/>
              </a:rPr>
              <a:t>os </a:t>
            </a:r>
            <a:r>
              <a:rPr sz="1800" dirty="0">
                <a:latin typeface="Arial"/>
                <a:cs typeface="Arial"/>
              </a:rPr>
              <a:t>Art´s. </a:t>
            </a:r>
            <a:r>
              <a:rPr sz="1800" spc="-5" dirty="0">
                <a:latin typeface="Arial"/>
                <a:cs typeface="Arial"/>
              </a:rPr>
              <a:t>158 e 159, inciso  </a:t>
            </a:r>
            <a:r>
              <a:rPr sz="1800" dirty="0">
                <a:latin typeface="Arial"/>
                <a:cs typeface="Arial"/>
              </a:rPr>
              <a:t>I, </a:t>
            </a:r>
            <a:r>
              <a:rPr sz="1800" spc="-5" dirty="0">
                <a:latin typeface="Arial"/>
                <a:cs typeface="Arial"/>
              </a:rPr>
              <a:t>alínea b e §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3º."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871745"/>
              </p:ext>
            </p:extLst>
          </p:nvPr>
        </p:nvGraphicFramePr>
        <p:xfrm>
          <a:off x="738188" y="3708718"/>
          <a:ext cx="8496943" cy="31237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624"/>
                <a:gridCol w="2880319"/>
              </a:tblGrid>
              <a:tr h="504755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Receita bruta de Impostos e </a:t>
                      </a:r>
                      <a:r>
                        <a:rPr lang="pt-BR" sz="2400" dirty="0" smtClean="0">
                          <a:effectLst/>
                        </a:rPr>
                        <a:t>Transferências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6.791.868,11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468237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Despesas na função saúde (liquidadas)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2.670.131,94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Deduções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1.062.996,21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Despesas para efeito de cálculo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</a:rPr>
                        <a:t>1.607.135,73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Mínimo a ser aplicado – 15%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1.018.780,22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Aplicado à maior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588.355,51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Percentual aplicado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</a:rPr>
                        <a:t>23,66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 EDUCAÇÃO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9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460" y="685081"/>
            <a:ext cx="9943465" cy="99578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851660">
              <a:lnSpc>
                <a:spcPts val="3670"/>
              </a:lnSpc>
              <a:spcBef>
                <a:spcPts val="365"/>
              </a:spcBef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APLICAÇÃO DE RECURSOS NA  MANUTENÇÃO E DESENVOLVIMENTO DO</a:t>
            </a:r>
            <a:r>
              <a:rPr spc="-8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ENSINO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9305" y="1909217"/>
            <a:ext cx="9953625" cy="1297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212 e </a:t>
            </a:r>
            <a:r>
              <a:rPr sz="2000" spc="-5" dirty="0">
                <a:latin typeface="Arial"/>
                <a:cs typeface="Arial"/>
              </a:rPr>
              <a:t>LDB, </a:t>
            </a:r>
            <a:r>
              <a:rPr sz="2000" dirty="0">
                <a:latin typeface="Arial"/>
                <a:cs typeface="Arial"/>
              </a:rPr>
              <a:t>Art.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72</a:t>
            </a:r>
          </a:p>
          <a:p>
            <a:pPr marL="12700" marR="5080" algn="just">
              <a:lnSpc>
                <a:spcPct val="95800"/>
              </a:lnSpc>
              <a:spcBef>
                <a:spcPts val="1405"/>
              </a:spcBef>
            </a:pPr>
            <a:r>
              <a:rPr sz="1800" dirty="0">
                <a:latin typeface="Arial"/>
                <a:cs typeface="Arial"/>
              </a:rPr>
              <a:t>CF, Art. </a:t>
            </a:r>
            <a:r>
              <a:rPr sz="1800" spc="-5" dirty="0">
                <a:latin typeface="Arial"/>
                <a:cs typeface="Arial"/>
              </a:rPr>
              <a:t>212 </a:t>
            </a:r>
            <a:r>
              <a:rPr sz="1800" dirty="0">
                <a:latin typeface="Arial"/>
                <a:cs typeface="Arial"/>
              </a:rPr>
              <a:t>- A </a:t>
            </a:r>
            <a:r>
              <a:rPr sz="1800" spc="-5" dirty="0">
                <a:latin typeface="Arial"/>
                <a:cs typeface="Arial"/>
              </a:rPr>
              <a:t>União aplicará, anualmente, nunca menos de dezoito, e os </a:t>
            </a:r>
            <a:r>
              <a:rPr sz="1800" dirty="0">
                <a:latin typeface="Arial"/>
                <a:cs typeface="Arial"/>
              </a:rPr>
              <a:t>Estados, </a:t>
            </a:r>
            <a:r>
              <a:rPr sz="1800" spc="-5" dirty="0">
                <a:latin typeface="Arial"/>
                <a:cs typeface="Arial"/>
              </a:rPr>
              <a:t>o Distrito   Federal e os Municípios </a:t>
            </a:r>
            <a:r>
              <a:rPr sz="1800" b="1" spc="-5" dirty="0">
                <a:latin typeface="Arial"/>
                <a:cs typeface="Arial"/>
              </a:rPr>
              <a:t>vinte e cinco </a:t>
            </a:r>
            <a:r>
              <a:rPr sz="1800" b="1" dirty="0">
                <a:latin typeface="Arial"/>
                <a:cs typeface="Arial"/>
              </a:rPr>
              <a:t>por cento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5" dirty="0">
                <a:latin typeface="Arial"/>
                <a:cs typeface="Arial"/>
              </a:rPr>
              <a:t>no mínimo, </a:t>
            </a:r>
            <a:r>
              <a:rPr sz="1800" dirty="0">
                <a:latin typeface="Arial"/>
                <a:cs typeface="Arial"/>
              </a:rPr>
              <a:t>da </a:t>
            </a:r>
            <a:r>
              <a:rPr sz="1800" spc="-5" dirty="0">
                <a:latin typeface="Arial"/>
                <a:cs typeface="Arial"/>
              </a:rPr>
              <a:t>receita resultante de impostos,  compreendida a proveniente de transferências, na manutenção e </a:t>
            </a:r>
            <a:r>
              <a:rPr sz="1800" dirty="0">
                <a:latin typeface="Arial"/>
                <a:cs typeface="Arial"/>
              </a:rPr>
              <a:t>desenvolvimento do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ensino.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5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975233"/>
              </p:ext>
            </p:extLst>
          </p:nvPr>
        </p:nvGraphicFramePr>
        <p:xfrm>
          <a:off x="1082119" y="3440272"/>
          <a:ext cx="8607995" cy="3079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3738"/>
                <a:gridCol w="2934257"/>
              </a:tblGrid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Receita </a:t>
                      </a:r>
                      <a:r>
                        <a:rPr lang="pt-BR" sz="2000" spc="-5" dirty="0" smtClean="0"/>
                        <a:t>bruta </a:t>
                      </a:r>
                      <a:r>
                        <a:rPr lang="pt-BR" sz="2000" dirty="0" smtClean="0"/>
                        <a:t>de </a:t>
                      </a:r>
                      <a:r>
                        <a:rPr lang="pt-BR" sz="2000" spc="-5" dirty="0" smtClean="0"/>
                        <a:t>Impostos </a:t>
                      </a:r>
                      <a:r>
                        <a:rPr lang="pt-BR" sz="2000" dirty="0" smtClean="0"/>
                        <a:t>e Transferências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6.791.868,11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Despesas</a:t>
                      </a:r>
                      <a:r>
                        <a:rPr lang="pt-BR" sz="2000" baseline="0" dirty="0" smtClean="0"/>
                        <a:t> na função Educação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1.689.173,27</a:t>
                      </a:r>
                      <a:endParaRPr lang="pt-BR" sz="2000" dirty="0" smtClean="0">
                        <a:latin typeface="+mj-lt"/>
                      </a:endParaRPr>
                    </a:p>
                  </a:txBody>
                  <a:tcPr/>
                </a:tc>
              </a:tr>
              <a:tr h="38174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Deduções</a:t>
                      </a:r>
                      <a:r>
                        <a:rPr lang="pt-BR" sz="2000" spc="-20" dirty="0" smtClean="0"/>
                        <a:t> 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153.466,27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5579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spc="-5" dirty="0" smtClean="0"/>
                        <a:t>Despesas para </a:t>
                      </a:r>
                      <a:r>
                        <a:rPr lang="pt-BR" sz="2000" b="1" dirty="0" smtClean="0"/>
                        <a:t>efeito de cálculo</a:t>
                      </a:r>
                      <a:endParaRPr lang="pt-BR" sz="2000" b="1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kern="1200" dirty="0" smtClean="0"/>
                        <a:t>1.535.707,00</a:t>
                      </a:r>
                    </a:p>
                    <a:p>
                      <a:endParaRPr lang="pt-BR" sz="2000" b="1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Mínimo a ser</a:t>
                      </a:r>
                      <a:r>
                        <a:rPr lang="pt-BR" sz="2000" spc="-15" dirty="0" smtClean="0"/>
                        <a:t> </a:t>
                      </a:r>
                      <a:r>
                        <a:rPr lang="pt-BR" sz="2000" dirty="0" smtClean="0"/>
                        <a:t>aplicado – 25%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1.697.967,03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Aplicado à</a:t>
                      </a:r>
                      <a:r>
                        <a:rPr lang="pt-BR" sz="2000" spc="-10" dirty="0" smtClean="0"/>
                        <a:t> </a:t>
                      </a:r>
                      <a:r>
                        <a:rPr lang="pt-BR" sz="2000" dirty="0" smtClean="0"/>
                        <a:t>Menor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162.260,03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/>
                        <a:t>Percentual </a:t>
                      </a:r>
                      <a:r>
                        <a:rPr lang="pt-BR" sz="2000" b="1" spc="-5" dirty="0" smtClean="0"/>
                        <a:t>aplicado </a:t>
                      </a:r>
                      <a:endParaRPr lang="pt-BR" sz="2000" b="1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/>
                        <a:t>22,61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1040637"/>
            <a:ext cx="9672955" cy="2160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lang="pt-BR" sz="3100" spc="-5" dirty="0"/>
              <a:t>7</a:t>
            </a:r>
            <a:r>
              <a:rPr sz="3100" spc="-5" dirty="0" smtClean="0"/>
              <a:t>0</a:t>
            </a:r>
            <a:r>
              <a:rPr sz="3100" spc="-5" dirty="0"/>
              <a:t>% DOS RECURSOS DO FUNDEB  NA REMUNERAÇÃO </a:t>
            </a:r>
            <a:r>
              <a:rPr sz="3100" dirty="0"/>
              <a:t>DOS </a:t>
            </a:r>
            <a:r>
              <a:rPr sz="3100" spc="-5" dirty="0"/>
              <a:t>PROFISSIONAIS DO  MAGISTÉRIO </a:t>
            </a:r>
            <a:r>
              <a:rPr sz="3100" dirty="0"/>
              <a:t>DA </a:t>
            </a:r>
            <a:r>
              <a:rPr sz="3100" spc="-5" dirty="0"/>
              <a:t>EDUCAÇÃO</a:t>
            </a:r>
            <a:r>
              <a:rPr sz="3100" spc="-15" dirty="0"/>
              <a:t> </a:t>
            </a:r>
            <a:r>
              <a:rPr sz="3100" spc="-5" dirty="0" smtClean="0"/>
              <a:t>BÁSICA</a:t>
            </a: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2000" b="0" dirty="0" smtClean="0"/>
              <a:t>Lei </a:t>
            </a:r>
            <a:r>
              <a:rPr lang="pt-BR" sz="2000" b="0" dirty="0"/>
              <a:t>nº </a:t>
            </a:r>
            <a:r>
              <a:rPr lang="pt-BR" sz="2000" b="0" dirty="0" smtClean="0"/>
              <a:t>14.113/2020, Art. 26 </a:t>
            </a:r>
            <a:endParaRPr sz="2000" b="0" dirty="0"/>
          </a:p>
        </p:txBody>
      </p:sp>
      <p:graphicFrame>
        <p:nvGraphicFramePr>
          <p:cNvPr id="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629561"/>
              </p:ext>
            </p:extLst>
          </p:nvPr>
        </p:nvGraphicFramePr>
        <p:xfrm>
          <a:off x="775271" y="3709417"/>
          <a:ext cx="85963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156"/>
                <a:gridCol w="4298156"/>
              </a:tblGrid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Receita do FUNDEB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1.285.318,59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Despesas 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1.195.600,48</a:t>
                      </a:r>
                      <a:endParaRPr lang="pt-BR" sz="2400" b="1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Mínimo</a:t>
                      </a:r>
                      <a:r>
                        <a:rPr lang="pt-BR" sz="2400" baseline="0" dirty="0" smtClean="0"/>
                        <a:t> a ser Aplicado – 70%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899.723,01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Aplicado a Maior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295.877,47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Percentual Aplicado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93,02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975106"/>
            <a:ext cx="9673336" cy="2160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1430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lang="pt-BR" sz="3100" spc="-5" dirty="0" smtClean="0"/>
              <a:t>90</a:t>
            </a:r>
            <a:r>
              <a:rPr sz="3100" spc="-5" dirty="0" smtClean="0"/>
              <a:t>% </a:t>
            </a:r>
            <a:r>
              <a:rPr sz="3100" spc="-5" dirty="0"/>
              <a:t>DOS RECURSOS DO FUNDEB  EM AÇÕES DE </a:t>
            </a:r>
            <a:r>
              <a:rPr sz="3100" dirty="0"/>
              <a:t>MANUTENÇÃO </a:t>
            </a:r>
            <a:r>
              <a:rPr sz="3100" spc="-5" dirty="0"/>
              <a:t>E  DESENVOLVIMENTO </a:t>
            </a:r>
            <a:r>
              <a:rPr sz="3100" dirty="0"/>
              <a:t>DO ENSINO </a:t>
            </a:r>
            <a:r>
              <a:rPr lang="pt-BR" sz="3100" spc="-5" dirty="0" smtClean="0"/>
              <a:t>–</a:t>
            </a:r>
            <a:r>
              <a:rPr sz="3100" spc="-5" dirty="0" smtClean="0"/>
              <a:t> MDE</a:t>
            </a: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2000" b="0" dirty="0"/>
              <a:t>Lei nº 14.113/2020, Art. </a:t>
            </a:r>
            <a:r>
              <a:rPr lang="pt-BR" sz="2000" b="0" dirty="0" smtClean="0"/>
              <a:t>25</a:t>
            </a:r>
            <a:endParaRPr sz="2000" dirty="0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750104"/>
              </p:ext>
            </p:extLst>
          </p:nvPr>
        </p:nvGraphicFramePr>
        <p:xfrm>
          <a:off x="738188" y="3565401"/>
          <a:ext cx="85963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156"/>
                <a:gridCol w="4298156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Receita do FUNDEB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1.285.318,59</a:t>
                      </a:r>
                      <a:endParaRPr lang="pt-B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Despesas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1.213.052,51</a:t>
                      </a:r>
                      <a:endParaRPr lang="pt-B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Mínimo</a:t>
                      </a:r>
                      <a:r>
                        <a:rPr lang="pt-BR" sz="2400" baseline="0" dirty="0" smtClean="0"/>
                        <a:t> a ser Aplicado – 90%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1.156.786,74</a:t>
                      </a:r>
                      <a:endParaRPr lang="pt-B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Aplicado a Maior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56.265,77</a:t>
                      </a:r>
                      <a:endParaRPr lang="pt-B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Percentual Aplicado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94,38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Despesas com Pessoal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05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661410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05914"/>
            <a:ext cx="6099810" cy="624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077545"/>
              </p:ext>
            </p:extLst>
          </p:nvPr>
        </p:nvGraphicFramePr>
        <p:xfrm>
          <a:off x="1674292" y="3541519"/>
          <a:ext cx="7344816" cy="283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5227"/>
                <a:gridCol w="1839589"/>
              </a:tblGrid>
              <a:tr h="851741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Líquida 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latin typeface="+mj-lt"/>
                          <a:cs typeface="Arial"/>
                        </a:rPr>
                        <a:t>25.459.374,92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51,30%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13.060.659,34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54%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13.748.062,46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55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11.936.994,60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46,89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838" rIns="0" bIns="0" rtlCol="0">
            <a:spAutoFit/>
          </a:bodyPr>
          <a:lstStyle/>
          <a:p>
            <a:pPr marL="3481070" marR="5080" indent="-2451100">
              <a:lnSpc>
                <a:spcPts val="3670"/>
              </a:lnSpc>
              <a:spcBef>
                <a:spcPts val="365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LEGISLATIVO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58111"/>
            <a:ext cx="6099810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959063"/>
              </p:ext>
            </p:extLst>
          </p:nvPr>
        </p:nvGraphicFramePr>
        <p:xfrm>
          <a:off x="917544" y="3349377"/>
          <a:ext cx="8409940" cy="2826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95508"/>
                <a:gridCol w="1914432"/>
              </a:tblGrid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</a:t>
                      </a:r>
                      <a:r>
                        <a:rPr sz="2000" b="1" spc="-5" dirty="0" err="1">
                          <a:latin typeface="+mj-lt"/>
                          <a:cs typeface="Arial"/>
                        </a:rPr>
                        <a:t>Líquida</a:t>
                      </a:r>
                      <a:r>
                        <a:rPr sz="2000" b="1" spc="30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b="1" spc="-5" dirty="0" smtClean="0">
                          <a:latin typeface="+mj-lt"/>
                          <a:cs typeface="Arial"/>
                        </a:rPr>
                        <a:t>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25.459.374,92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marL="0" marR="0" marT="2730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5,70%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1.451.184,38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0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+mj-lt"/>
                          <a:cs typeface="Arial"/>
                        </a:rPr>
                        <a:t>6%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1.527.562,50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806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600.638,77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spc="10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2,36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932" y="1037590"/>
            <a:ext cx="8517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</a:t>
            </a:r>
            <a:r>
              <a:rPr spc="-30" dirty="0"/>
              <a:t> </a:t>
            </a:r>
            <a:r>
              <a:rPr spc="-5" dirty="0"/>
              <a:t>CONSOLIDADO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689862"/>
            <a:ext cx="6099810" cy="623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0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026214"/>
              </p:ext>
            </p:extLst>
          </p:nvPr>
        </p:nvGraphicFramePr>
        <p:xfrm>
          <a:off x="1674292" y="3541519"/>
          <a:ext cx="7344816" cy="283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5227"/>
                <a:gridCol w="1839589"/>
              </a:tblGrid>
              <a:tr h="851741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Líquida 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25.459.374,92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spc="-5" dirty="0" smtClean="0">
                          <a:latin typeface="+mj-lt"/>
                          <a:cs typeface="Arial"/>
                        </a:rPr>
                        <a:t>57</a:t>
                      </a:r>
                      <a:r>
                        <a:rPr sz="2000" spc="-5" dirty="0" smtClean="0">
                          <a:latin typeface="+mj-lt"/>
                          <a:cs typeface="Arial"/>
                        </a:rPr>
                        <a:t>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14.511.843,70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spc="-5" dirty="0" smtClean="0">
                          <a:latin typeface="+mj-lt"/>
                          <a:cs typeface="Arial"/>
                        </a:rPr>
                        <a:t>60</a:t>
                      </a:r>
                      <a:r>
                        <a:rPr sz="2000" spc="-5" dirty="0" smtClean="0">
                          <a:latin typeface="+mj-lt"/>
                          <a:cs typeface="Arial"/>
                        </a:rPr>
                        <a:t>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15.275.624,95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55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12.537.633,37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49,25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31466" y="1638285"/>
            <a:ext cx="9087331" cy="4001095"/>
          </a:xfrm>
        </p:spPr>
        <p:txBody>
          <a:bodyPr/>
          <a:lstStyle/>
          <a:p>
            <a:r>
              <a:rPr lang="pt-BR" sz="4000" b="1" spc="-5" dirty="0" smtClean="0">
                <a:latin typeface="Arial" pitchFamily="34" charset="0"/>
                <a:cs typeface="Arial" pitchFamily="34" charset="0"/>
              </a:rPr>
              <a:t>Dúvidas e sugestões: </a:t>
            </a:r>
            <a:r>
              <a:rPr lang="pt-BR" sz="40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4000" spc="-5" dirty="0" smtClean="0">
                <a:latin typeface="Arial" pitchFamily="34" charset="0"/>
                <a:cs typeface="Arial" pitchFamily="34" charset="0"/>
              </a:rPr>
            </a:br>
            <a:r>
              <a:rPr lang="pt-BR" sz="40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4000" spc="-5" dirty="0" smtClean="0">
                <a:latin typeface="Arial" pitchFamily="34" charset="0"/>
                <a:cs typeface="Arial" pitchFamily="34" charset="0"/>
              </a:rPr>
            </a:br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>- Lei de Acesso a Informação;</a:t>
            </a:r>
          </a:p>
          <a:p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3600" spc="-5" dirty="0" smtClean="0">
                <a:latin typeface="Arial" pitchFamily="34" charset="0"/>
                <a:cs typeface="Arial" pitchFamily="34" charset="0"/>
              </a:rPr>
            </a:br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>- Ouvidoria Municipal e</a:t>
            </a:r>
          </a:p>
          <a:p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3600" spc="-5" dirty="0" smtClean="0">
                <a:latin typeface="Arial" pitchFamily="34" charset="0"/>
                <a:cs typeface="Arial" pitchFamily="34" charset="0"/>
              </a:rPr>
            </a:br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>- e-mail: controleinterno@anchieta.sc.gov.br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m 3" descr="brasao_atualizado PORTA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468" y="1423971"/>
            <a:ext cx="2162948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5201" y="1693193"/>
            <a:ext cx="6441899" cy="321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6600" spc="-5" dirty="0"/>
              <a:t>MUITO</a:t>
            </a:r>
            <a:r>
              <a:rPr sz="6600" spc="-30" dirty="0"/>
              <a:t> </a:t>
            </a:r>
            <a:r>
              <a:rPr sz="6600" spc="-5" dirty="0"/>
              <a:t>OBRIGADA</a:t>
            </a:r>
            <a:r>
              <a:rPr sz="6600" spc="-5" dirty="0" smtClean="0"/>
              <a:t>!</a:t>
            </a:r>
            <a:r>
              <a:rPr lang="pt-BR" sz="4800" spc="-5" dirty="0" smtClean="0"/>
              <a:t/>
            </a:r>
            <a:br>
              <a:rPr lang="pt-BR" sz="4800" spc="-5" dirty="0" smtClean="0"/>
            </a:br>
            <a:r>
              <a:rPr lang="pt-BR" sz="4800" spc="-5" dirty="0"/>
              <a:t/>
            </a:r>
            <a:br>
              <a:rPr lang="pt-BR" sz="4800" spc="-5" dirty="0"/>
            </a:b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</TotalTime>
  <Words>885</Words>
  <Application>Microsoft Office PowerPoint</Application>
  <PresentationFormat>Personalizar</PresentationFormat>
  <Paragraphs>217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Apresentação do PowerPoint</vt:lpstr>
      <vt:lpstr>EXIGÊNCIA LEGAL</vt:lpstr>
      <vt:lpstr>RECEITA ORÇAMENTÁRIA</vt:lpstr>
      <vt:lpstr>METAS DE ARRECADAÇÃO</vt:lpstr>
      <vt:lpstr>  RECEITA CORRENTE LÍQUIDA</vt:lpstr>
      <vt:lpstr>RECEITAS POR CATEGORIA ECONÔMICA</vt:lpstr>
      <vt:lpstr>DESPESAS LIQUIDADAS POR FUNÇÃO </vt:lpstr>
      <vt:lpstr>EXECUÇÃO ORÇAMENTÁRIA</vt:lpstr>
      <vt:lpstr> SAÚDE</vt:lpstr>
      <vt:lpstr>APLICAÇÃO DE RECURSOS EM AÇÕES E  SERVIÇOS PÚBLICOS DE SAÚDE</vt:lpstr>
      <vt:lpstr> EDUCAÇÃO</vt:lpstr>
      <vt:lpstr>APLICAÇÃO DE RECURSOS NA  MANUTENÇÃO E DESENVOLVIMENTO DO ENSINO</vt:lpstr>
      <vt:lpstr>APLICAÇÃO DE 70% DOS RECURSOS DO FUNDEB  NA REMUNERAÇÃO DOS PROFISSIONAIS DO  MAGISTÉRIO DA EDUCAÇÃO BÁSICA  Lei nº 14.113/2020, Art. 26 </vt:lpstr>
      <vt:lpstr>APLICAÇÃO DE 90% DOS RECURSOS DO FUNDEB  EM AÇÕES DE MANUTENÇÃO E  DESENVOLVIMENTO DO ENSINO – MDE  Lei nº 14.113/2020, Art. 25</vt:lpstr>
      <vt:lpstr>Despesas com Pessoal</vt:lpstr>
      <vt:lpstr>DESPESAS COM PESSOAL DO PODER  EXECUTIVO</vt:lpstr>
      <vt:lpstr>DESPESAS COM PESSOAL DO PODER  LEGISLATIVO</vt:lpstr>
      <vt:lpstr>DESPESAS COM PESSOAL CONSOLIDADO</vt:lpstr>
      <vt:lpstr>Apresentação do PowerPoint</vt:lpstr>
      <vt:lpstr>MUITO OBRIGADA!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Controle Interno</dc:creator>
  <cp:lastModifiedBy>Microsoft</cp:lastModifiedBy>
  <cp:revision>109</cp:revision>
  <cp:lastPrinted>2020-05-27T18:38:30Z</cp:lastPrinted>
  <dcterms:created xsi:type="dcterms:W3CDTF">2019-09-23T18:50:33Z</dcterms:created>
  <dcterms:modified xsi:type="dcterms:W3CDTF">2021-05-24T19:42:50Z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2019-09-23T00:00:00Z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2019-09-23T00:00:00Z</vt:filetime>
  </property>
</Properties>
</file>