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2" r:id="rId10"/>
    <p:sldId id="264" r:id="rId11"/>
    <p:sldId id="273" r:id="rId12"/>
    <p:sldId id="265" r:id="rId13"/>
    <p:sldId id="266" r:id="rId14"/>
    <p:sldId id="267" r:id="rId15"/>
    <p:sldId id="274" r:id="rId16"/>
    <p:sldId id="268" r:id="rId17"/>
    <p:sldId id="269" r:id="rId18"/>
    <p:sldId id="270" r:id="rId19"/>
    <p:sldId id="271" r:id="rId20"/>
  </p:sldIdLst>
  <p:sldSz cx="10693400" cy="7562850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254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727" cy="495994"/>
          </a:xfrm>
          <a:prstGeom prst="rect">
            <a:avLst/>
          </a:prstGeom>
        </p:spPr>
        <p:txBody>
          <a:bodyPr vert="horz" lIns="83768" tIns="41884" rIns="83768" bIns="41884" rtlCol="0"/>
          <a:lstStyle>
            <a:lvl1pPr algn="l">
              <a:defRPr sz="11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940" y="2"/>
            <a:ext cx="2944717" cy="495994"/>
          </a:xfrm>
          <a:prstGeom prst="rect">
            <a:avLst/>
          </a:prstGeom>
        </p:spPr>
        <p:txBody>
          <a:bodyPr vert="horz" lIns="83768" tIns="41884" rIns="83768" bIns="41884" rtlCol="0"/>
          <a:lstStyle>
            <a:lvl1pPr algn="r">
              <a:defRPr sz="1100"/>
            </a:lvl1pPr>
          </a:lstStyle>
          <a:p>
            <a:fld id="{FD55A3C0-285B-4AF6-B7CD-177FF5BB3CBC}" type="datetimeFigureOut">
              <a:rPr lang="pt-BR" smtClean="0"/>
              <a:pPr/>
              <a:t>26/02/2020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30149"/>
            <a:ext cx="2945727" cy="495994"/>
          </a:xfrm>
          <a:prstGeom prst="rect">
            <a:avLst/>
          </a:prstGeom>
        </p:spPr>
        <p:txBody>
          <a:bodyPr vert="horz" lIns="83768" tIns="41884" rIns="83768" bIns="41884" rtlCol="0" anchor="b"/>
          <a:lstStyle>
            <a:lvl1pPr algn="l">
              <a:defRPr sz="11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940" y="9430149"/>
            <a:ext cx="2944717" cy="495994"/>
          </a:xfrm>
          <a:prstGeom prst="rect">
            <a:avLst/>
          </a:prstGeom>
        </p:spPr>
        <p:txBody>
          <a:bodyPr vert="horz" lIns="83768" tIns="41884" rIns="83768" bIns="41884" rtlCol="0" anchor="b"/>
          <a:lstStyle>
            <a:lvl1pPr algn="r">
              <a:defRPr sz="1100"/>
            </a:lvl1pPr>
          </a:lstStyle>
          <a:p>
            <a:fld id="{B566D4A2-4930-4ED2-A29A-6FDE42EF5579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252276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2/26/2020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2/26/2020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2/26/2020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76275" y="561975"/>
            <a:ext cx="9458325" cy="6362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2/26/2020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64819" y="350520"/>
            <a:ext cx="9803892" cy="66995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2/26/2020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0031" y="975106"/>
            <a:ext cx="9673336" cy="14014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31467" y="3130931"/>
            <a:ext cx="8030464" cy="2447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2/26/2020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5458" y="339344"/>
            <a:ext cx="7681595" cy="4696799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567055" marR="558165" algn="ctr">
              <a:lnSpc>
                <a:spcPts val="4020"/>
              </a:lnSpc>
              <a:spcBef>
                <a:spcPts val="385"/>
              </a:spcBef>
            </a:pPr>
            <a:r>
              <a:rPr sz="3500" spc="-5" dirty="0">
                <a:latin typeface="Arial"/>
                <a:cs typeface="Arial"/>
              </a:rPr>
              <a:t>ESTADO </a:t>
            </a:r>
            <a:r>
              <a:rPr sz="3500" dirty="0">
                <a:latin typeface="Arial"/>
                <a:cs typeface="Arial"/>
              </a:rPr>
              <a:t>DE </a:t>
            </a:r>
            <a:r>
              <a:rPr sz="3500" spc="-5" dirty="0">
                <a:latin typeface="Arial"/>
                <a:cs typeface="Arial"/>
              </a:rPr>
              <a:t>SANTA</a:t>
            </a:r>
            <a:r>
              <a:rPr sz="3500" spc="-40" dirty="0">
                <a:latin typeface="Arial"/>
                <a:cs typeface="Arial"/>
              </a:rPr>
              <a:t> </a:t>
            </a:r>
            <a:r>
              <a:rPr sz="3500" dirty="0">
                <a:latin typeface="Arial"/>
                <a:cs typeface="Arial"/>
              </a:rPr>
              <a:t>CATARINA  MUNICÍPIO </a:t>
            </a:r>
            <a:r>
              <a:rPr sz="3500" spc="-5" dirty="0">
                <a:latin typeface="Arial"/>
                <a:cs typeface="Arial"/>
              </a:rPr>
              <a:t>DE</a:t>
            </a:r>
            <a:r>
              <a:rPr sz="3500" spc="-30" dirty="0">
                <a:latin typeface="Arial"/>
                <a:cs typeface="Arial"/>
              </a:rPr>
              <a:t> </a:t>
            </a:r>
            <a:r>
              <a:rPr sz="3500" dirty="0">
                <a:latin typeface="Arial"/>
                <a:cs typeface="Arial"/>
              </a:rPr>
              <a:t>ANCHIETA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850" dirty="0">
              <a:latin typeface="Times New Roman"/>
              <a:cs typeface="Times New Roman"/>
            </a:endParaRPr>
          </a:p>
          <a:p>
            <a:pPr algn="ctr">
              <a:lnSpc>
                <a:spcPts val="4110"/>
              </a:lnSpc>
            </a:pPr>
            <a:r>
              <a:rPr sz="3500" b="1" dirty="0">
                <a:latin typeface="Arial"/>
                <a:cs typeface="Arial"/>
              </a:rPr>
              <a:t>AUDIÊNCIA</a:t>
            </a:r>
            <a:r>
              <a:rPr sz="3500" b="1" spc="-5" dirty="0">
                <a:latin typeface="Arial"/>
                <a:cs typeface="Arial"/>
              </a:rPr>
              <a:t> PÚBLICA</a:t>
            </a:r>
            <a:endParaRPr sz="3500" dirty="0">
              <a:latin typeface="Arial"/>
              <a:cs typeface="Arial"/>
            </a:endParaRPr>
          </a:p>
          <a:p>
            <a:pPr marL="12065" marR="5080" algn="ctr">
              <a:lnSpc>
                <a:spcPts val="4020"/>
              </a:lnSpc>
              <a:spcBef>
                <a:spcPts val="195"/>
              </a:spcBef>
            </a:pPr>
            <a:r>
              <a:rPr sz="3500" b="1" dirty="0">
                <a:latin typeface="Arial"/>
                <a:cs typeface="Arial"/>
              </a:rPr>
              <a:t>DE </a:t>
            </a:r>
            <a:r>
              <a:rPr sz="3500" b="1" spc="-5" dirty="0">
                <a:latin typeface="Arial"/>
                <a:cs typeface="Arial"/>
              </a:rPr>
              <a:t>AVALIAÇÃO </a:t>
            </a:r>
            <a:r>
              <a:rPr sz="3500" b="1" dirty="0">
                <a:latin typeface="Arial"/>
                <a:cs typeface="Arial"/>
              </a:rPr>
              <a:t>DO</a:t>
            </a:r>
            <a:r>
              <a:rPr sz="3500" b="1" spc="-60" dirty="0">
                <a:latin typeface="Arial"/>
                <a:cs typeface="Arial"/>
              </a:rPr>
              <a:t> </a:t>
            </a:r>
            <a:r>
              <a:rPr sz="3500" b="1" dirty="0">
                <a:latin typeface="Arial"/>
                <a:cs typeface="Arial"/>
              </a:rPr>
              <a:t>CUMPRIMENTO  DAS </a:t>
            </a:r>
            <a:r>
              <a:rPr sz="3500" b="1" spc="-5" dirty="0">
                <a:latin typeface="Arial"/>
                <a:cs typeface="Arial"/>
              </a:rPr>
              <a:t>METAS</a:t>
            </a:r>
            <a:r>
              <a:rPr sz="3500" b="1" spc="-10" dirty="0">
                <a:latin typeface="Arial"/>
                <a:cs typeface="Arial"/>
              </a:rPr>
              <a:t> </a:t>
            </a:r>
            <a:r>
              <a:rPr sz="3500" b="1" dirty="0">
                <a:latin typeface="Arial"/>
                <a:cs typeface="Arial"/>
              </a:rPr>
              <a:t>FISCAIS</a:t>
            </a:r>
            <a:endParaRPr sz="35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850" dirty="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lang="pt-BR" sz="3500" dirty="0">
                <a:latin typeface="Arial"/>
                <a:cs typeface="Arial"/>
              </a:rPr>
              <a:t>3</a:t>
            </a:r>
            <a:r>
              <a:rPr sz="3500" dirty="0" smtClean="0">
                <a:latin typeface="Arial"/>
                <a:cs typeface="Arial"/>
              </a:rPr>
              <a:t>º</a:t>
            </a:r>
            <a:r>
              <a:rPr sz="3500" spc="-5" dirty="0" smtClean="0">
                <a:latin typeface="Arial"/>
                <a:cs typeface="Arial"/>
              </a:rPr>
              <a:t> </a:t>
            </a:r>
            <a:r>
              <a:rPr sz="3500" spc="-5" dirty="0">
                <a:latin typeface="Arial"/>
                <a:cs typeface="Arial"/>
              </a:rPr>
              <a:t>QUADRIMESTRE/2019</a:t>
            </a:r>
            <a:endParaRPr sz="35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70275" y="340868"/>
            <a:ext cx="37522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EXIGÊNCIA</a:t>
            </a:r>
            <a:r>
              <a:rPr spc="-70" dirty="0"/>
              <a:t> </a:t>
            </a:r>
            <a:r>
              <a:rPr spc="-5" dirty="0"/>
              <a:t>LEGAL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8300" y="993394"/>
            <a:ext cx="9951720" cy="37771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Lei Complementar n°101, de 04 de </a:t>
            </a:r>
            <a:r>
              <a:rPr sz="2000" spc="-5" dirty="0">
                <a:latin typeface="Arial"/>
                <a:cs typeface="Arial"/>
              </a:rPr>
              <a:t>Maio </a:t>
            </a:r>
            <a:r>
              <a:rPr sz="2000" dirty="0">
                <a:latin typeface="Arial"/>
                <a:cs typeface="Arial"/>
              </a:rPr>
              <a:t>de 2000, </a:t>
            </a:r>
            <a:r>
              <a:rPr sz="2000" spc="-5" dirty="0">
                <a:latin typeface="Arial"/>
                <a:cs typeface="Arial"/>
              </a:rPr>
              <a:t>Art. </a:t>
            </a:r>
            <a:r>
              <a:rPr sz="2000" dirty="0">
                <a:latin typeface="Arial"/>
                <a:cs typeface="Arial"/>
              </a:rPr>
              <a:t>9°, §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4°</a:t>
            </a:r>
          </a:p>
          <a:p>
            <a:pPr>
              <a:lnSpc>
                <a:spcPct val="100000"/>
              </a:lnSpc>
            </a:pPr>
            <a:endParaRPr sz="2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endParaRPr lang="pt-BR" sz="1800" dirty="0" smtClean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endParaRPr lang="pt-BR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endParaRPr lang="pt-BR" sz="1800" dirty="0" smtClean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800" dirty="0" smtClean="0">
                <a:latin typeface="Arial"/>
                <a:cs typeface="Arial"/>
              </a:rPr>
              <a:t>Art</a:t>
            </a:r>
            <a:r>
              <a:rPr sz="1800" dirty="0">
                <a:latin typeface="Arial"/>
                <a:cs typeface="Arial"/>
              </a:rPr>
              <a:t>. </a:t>
            </a:r>
            <a:r>
              <a:rPr sz="1800" spc="-5" dirty="0">
                <a:latin typeface="Arial"/>
                <a:cs typeface="Arial"/>
              </a:rPr>
              <a:t>9º </a:t>
            </a:r>
            <a:r>
              <a:rPr sz="1800" dirty="0">
                <a:latin typeface="Arial"/>
                <a:cs typeface="Arial"/>
              </a:rPr>
              <a:t>- </a:t>
            </a:r>
            <a:r>
              <a:rPr sz="1800" spc="-5" dirty="0">
                <a:latin typeface="Arial"/>
                <a:cs typeface="Arial"/>
              </a:rPr>
              <a:t>[...]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900"/>
              </a:lnSpc>
            </a:pPr>
            <a:r>
              <a:rPr sz="1800" spc="-5" dirty="0">
                <a:latin typeface="Arial"/>
                <a:cs typeface="Arial"/>
              </a:rPr>
              <a:t>§ 4º </a:t>
            </a:r>
            <a:r>
              <a:rPr sz="1800" dirty="0">
                <a:latin typeface="Arial"/>
                <a:cs typeface="Arial"/>
              </a:rPr>
              <a:t>- Até </a:t>
            </a:r>
            <a:r>
              <a:rPr sz="1800" spc="-5" dirty="0">
                <a:latin typeface="Arial"/>
                <a:cs typeface="Arial"/>
              </a:rPr>
              <a:t>o final dos </a:t>
            </a:r>
            <a:r>
              <a:rPr sz="1800" dirty="0">
                <a:latin typeface="Arial"/>
                <a:cs typeface="Arial"/>
              </a:rPr>
              <a:t>meses </a:t>
            </a:r>
            <a:r>
              <a:rPr sz="1800" spc="-5" dirty="0">
                <a:latin typeface="Arial"/>
                <a:cs typeface="Arial"/>
              </a:rPr>
              <a:t>de Maio, Setembro e Fevereiro, o Poder Executivo </a:t>
            </a:r>
            <a:r>
              <a:rPr sz="1800" dirty="0">
                <a:latin typeface="Arial"/>
                <a:cs typeface="Arial"/>
              </a:rPr>
              <a:t>demonstrará </a:t>
            </a:r>
            <a:r>
              <a:rPr sz="1800" spc="-5" dirty="0">
                <a:latin typeface="Arial"/>
                <a:cs typeface="Arial"/>
              </a:rPr>
              <a:t>e   avaliará o cumprimento das metas fiscais de cada quadrimestre, em Audiência Pública na  comissão referida no § 1º </a:t>
            </a:r>
            <a:r>
              <a:rPr sz="1800" dirty="0">
                <a:latin typeface="Arial"/>
                <a:cs typeface="Arial"/>
              </a:rPr>
              <a:t>do Art. 166 </a:t>
            </a:r>
            <a:r>
              <a:rPr sz="1800" spc="-5" dirty="0">
                <a:latin typeface="Arial"/>
                <a:cs typeface="Arial"/>
              </a:rPr>
              <a:t>da Constituição </a:t>
            </a:r>
            <a:r>
              <a:rPr sz="1800" dirty="0">
                <a:latin typeface="Arial"/>
                <a:cs typeface="Arial"/>
              </a:rPr>
              <a:t>ou </a:t>
            </a:r>
            <a:r>
              <a:rPr sz="1800" spc="-5" dirty="0">
                <a:latin typeface="Arial"/>
                <a:cs typeface="Arial"/>
              </a:rPr>
              <a:t>equivalente nas Casas Legislativas  estaduais e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municipais.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13989" y="985774"/>
            <a:ext cx="52641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RECEITA</a:t>
            </a:r>
            <a:r>
              <a:rPr spc="-45" dirty="0"/>
              <a:t> </a:t>
            </a:r>
            <a:r>
              <a:rPr spc="-5" dirty="0"/>
              <a:t>ORÇAMENTÁRIA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48583" y="1639570"/>
            <a:ext cx="33953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Lei 4.320/64, Art. 2°, § 1° e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2°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49526" y="2766186"/>
            <a:ext cx="65906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Receita Arrecadada </a:t>
            </a:r>
            <a:r>
              <a:rPr sz="2400" b="1" spc="-5" dirty="0" err="1">
                <a:latin typeface="Arial"/>
                <a:cs typeface="Arial"/>
              </a:rPr>
              <a:t>até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lang="pt-BR" sz="2400" b="1" spc="-5" dirty="0" smtClean="0">
                <a:latin typeface="Arial"/>
                <a:cs typeface="Arial"/>
              </a:rPr>
              <a:t>3</a:t>
            </a:r>
            <a:r>
              <a:rPr sz="2400" b="1" spc="-5" dirty="0" smtClean="0">
                <a:latin typeface="Arial"/>
                <a:cs typeface="Arial"/>
              </a:rPr>
              <a:t>º</a:t>
            </a:r>
            <a:r>
              <a:rPr sz="2400" b="1" spc="80" dirty="0" smtClean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Quadrimestre/2019</a:t>
            </a:r>
            <a:endParaRPr sz="2400" dirty="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788711"/>
              </p:ext>
            </p:extLst>
          </p:nvPr>
        </p:nvGraphicFramePr>
        <p:xfrm>
          <a:off x="774668" y="3709987"/>
          <a:ext cx="8103511" cy="129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12601"/>
                <a:gridCol w="3790910"/>
              </a:tblGrid>
              <a:tr h="691133">
                <a:tc>
                  <a:txBody>
                    <a:bodyPr/>
                    <a:lstStyle/>
                    <a:p>
                      <a:pPr marL="635" algn="ctr">
                        <a:lnSpc>
                          <a:spcPts val="2855"/>
                        </a:lnSpc>
                      </a:pPr>
                      <a:r>
                        <a:rPr sz="2800" spc="-5" dirty="0">
                          <a:latin typeface="Arial"/>
                          <a:cs typeface="Arial"/>
                        </a:rPr>
                        <a:t>Receita </a:t>
                      </a:r>
                      <a:r>
                        <a:rPr sz="2800" dirty="0">
                          <a:latin typeface="Arial"/>
                          <a:cs typeface="Arial"/>
                        </a:rPr>
                        <a:t>Orçamentária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23.495.407,21</a:t>
                      </a:r>
                    </a:p>
                  </a:txBody>
                  <a:tcPr marL="63500" marR="63500" marT="12700" marB="1270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04267">
                <a:tc>
                  <a:txBody>
                    <a:bodyPr/>
                    <a:lstStyle/>
                    <a:p>
                      <a:pPr marL="635" algn="ctr">
                        <a:lnSpc>
                          <a:spcPts val="2855"/>
                        </a:lnSpc>
                      </a:pPr>
                      <a:r>
                        <a:rPr sz="2800" spc="-5" dirty="0">
                          <a:latin typeface="Arial"/>
                          <a:cs typeface="Arial"/>
                        </a:rPr>
                        <a:t>Média Mensal</a:t>
                      </a:r>
                      <a:endParaRPr sz="2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1.957.950,60</a:t>
                      </a:r>
                    </a:p>
                  </a:txBody>
                  <a:tcPr marL="63500" marR="63500" marT="12700" marB="1270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13989" y="391413"/>
            <a:ext cx="52641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RECEITA</a:t>
            </a:r>
            <a:r>
              <a:rPr spc="-45" dirty="0"/>
              <a:t> </a:t>
            </a:r>
            <a:r>
              <a:rPr spc="-5" dirty="0"/>
              <a:t>ORÇAMENTÁRIA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44723" y="1045209"/>
            <a:ext cx="4206240" cy="1137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Lei 4.320/64, Art. 2°, § 1° e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2°</a:t>
            </a:r>
          </a:p>
          <a:p>
            <a:pPr>
              <a:lnSpc>
                <a:spcPct val="100000"/>
              </a:lnSpc>
            </a:pPr>
            <a:endParaRPr sz="2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420"/>
              </a:spcBef>
            </a:pPr>
            <a:r>
              <a:rPr sz="2000" b="1" spc="-5" dirty="0">
                <a:latin typeface="Arial"/>
                <a:cs typeface="Arial"/>
              </a:rPr>
              <a:t>Evolução </a:t>
            </a:r>
            <a:r>
              <a:rPr sz="2000" b="1" dirty="0">
                <a:latin typeface="Arial"/>
                <a:cs typeface="Arial"/>
              </a:rPr>
              <a:t>da </a:t>
            </a:r>
            <a:r>
              <a:rPr sz="2000" b="1" dirty="0" err="1">
                <a:latin typeface="Arial"/>
                <a:cs typeface="Arial"/>
              </a:rPr>
              <a:t>Receita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5" dirty="0" err="1" smtClean="0">
                <a:latin typeface="Arial"/>
                <a:cs typeface="Arial"/>
              </a:rPr>
              <a:t>Orçament</a:t>
            </a:r>
            <a:r>
              <a:rPr lang="pt-BR" sz="2000" b="1" spc="-5" dirty="0" smtClean="0">
                <a:latin typeface="Arial"/>
                <a:cs typeface="Arial"/>
              </a:rPr>
              <a:t>á</a:t>
            </a:r>
            <a:r>
              <a:rPr sz="2000" b="1" spc="-5" dirty="0" smtClean="0">
                <a:latin typeface="Arial"/>
                <a:cs typeface="Arial"/>
              </a:rPr>
              <a:t>ria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5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380681" y="2898358"/>
            <a:ext cx="9930765" cy="34753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2800" y="881228"/>
            <a:ext cx="6422899" cy="66223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2200"/>
              </a:lnSpc>
              <a:spcBef>
                <a:spcPts val="95"/>
              </a:spcBef>
            </a:pPr>
            <a:r>
              <a:rPr dirty="0" smtClean="0"/>
              <a:t>  </a:t>
            </a:r>
            <a:r>
              <a:rPr dirty="0"/>
              <a:t>RECEITA CORRENTE</a:t>
            </a:r>
            <a:r>
              <a:rPr spc="-90" dirty="0"/>
              <a:t> </a:t>
            </a:r>
            <a:r>
              <a:rPr dirty="0"/>
              <a:t>LÍQUIDA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84300" y="1800225"/>
            <a:ext cx="8383905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Arial"/>
                <a:cs typeface="Arial"/>
              </a:rPr>
              <a:t>Lei Complementar n°101/2000, Art. 2°, </a:t>
            </a:r>
            <a:r>
              <a:rPr sz="2000" dirty="0">
                <a:latin typeface="Arial"/>
                <a:cs typeface="Arial"/>
              </a:rPr>
              <a:t>IV, </a:t>
            </a:r>
            <a:r>
              <a:rPr sz="2000" spc="-5" dirty="0">
                <a:latin typeface="Arial"/>
                <a:cs typeface="Arial"/>
              </a:rPr>
              <a:t>‘c’, </a:t>
            </a:r>
            <a:r>
              <a:rPr sz="2000" dirty="0">
                <a:latin typeface="Arial"/>
                <a:cs typeface="Arial"/>
              </a:rPr>
              <a:t>§ </a:t>
            </a:r>
            <a:r>
              <a:rPr sz="2000" spc="-5" dirty="0">
                <a:latin typeface="Arial"/>
                <a:cs typeface="Arial"/>
              </a:rPr>
              <a:t>1° </a:t>
            </a:r>
            <a:r>
              <a:rPr sz="2000" dirty="0">
                <a:latin typeface="Arial"/>
                <a:cs typeface="Arial"/>
              </a:rPr>
              <a:t>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3°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17700" y="3217182"/>
            <a:ext cx="76009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Arial"/>
                <a:cs typeface="Arial"/>
              </a:rPr>
              <a:t>Receita </a:t>
            </a:r>
            <a:r>
              <a:rPr sz="2000" b="1" spc="-5" dirty="0">
                <a:latin typeface="Arial"/>
                <a:cs typeface="Arial"/>
              </a:rPr>
              <a:t>Corrente Líquida </a:t>
            </a:r>
            <a:r>
              <a:rPr sz="2000" b="1" dirty="0">
                <a:latin typeface="Arial"/>
                <a:cs typeface="Arial"/>
              </a:rPr>
              <a:t>Arrecadada </a:t>
            </a:r>
            <a:r>
              <a:rPr sz="2000" b="1" dirty="0" err="1">
                <a:latin typeface="Arial"/>
                <a:cs typeface="Arial"/>
              </a:rPr>
              <a:t>até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lang="pt-BR" sz="2000" b="1" dirty="0" smtClean="0">
                <a:latin typeface="Arial"/>
                <a:cs typeface="Arial"/>
              </a:rPr>
              <a:t>3</a:t>
            </a:r>
            <a:r>
              <a:rPr sz="2000" b="1" dirty="0" smtClean="0">
                <a:latin typeface="Arial"/>
                <a:cs typeface="Arial"/>
              </a:rPr>
              <a:t>º</a:t>
            </a:r>
            <a:r>
              <a:rPr sz="2000" b="1" spc="30" dirty="0" smtClean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Quadrimestre/2019</a:t>
            </a:r>
            <a:endParaRPr sz="2000" dirty="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0457920"/>
              </p:ext>
            </p:extLst>
          </p:nvPr>
        </p:nvGraphicFramePr>
        <p:xfrm>
          <a:off x="846106" y="3924301"/>
          <a:ext cx="9024966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26915"/>
                <a:gridCol w="4498051"/>
              </a:tblGrid>
              <a:tr h="685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2800" spc="-5" dirty="0">
                          <a:latin typeface="Arial"/>
                          <a:cs typeface="Arial"/>
                        </a:rPr>
                        <a:t>Receita Corrente</a:t>
                      </a:r>
                      <a:r>
                        <a:rPr sz="2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5" dirty="0">
                          <a:latin typeface="Arial"/>
                          <a:cs typeface="Arial"/>
                        </a:rPr>
                        <a:t>Líquida</a:t>
                      </a:r>
                      <a:endParaRPr sz="2800" dirty="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22.540.179,08</a:t>
                      </a:r>
                    </a:p>
                  </a:txBody>
                  <a:tcPr marL="63500" marR="63500" marT="12700" marB="1270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2800" spc="-5" dirty="0">
                          <a:latin typeface="Arial"/>
                          <a:cs typeface="Arial"/>
                        </a:rPr>
                        <a:t>Média Mensal</a:t>
                      </a:r>
                      <a:endParaRPr sz="2800" dirty="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1.878.348,26</a:t>
                      </a:r>
                    </a:p>
                  </a:txBody>
                  <a:tcPr marL="63500" marR="63500" marT="12700" marB="1270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54910" y="1037590"/>
            <a:ext cx="57854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EXECUÇÃO</a:t>
            </a:r>
            <a:r>
              <a:rPr spc="-80" dirty="0"/>
              <a:t> </a:t>
            </a:r>
            <a:r>
              <a:rPr dirty="0"/>
              <a:t>ORÇAMENTÁRIA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86460" y="1693193"/>
            <a:ext cx="44272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Lei Complementar nº 101/2000, Art.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52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9950195"/>
              </p:ext>
            </p:extLst>
          </p:nvPr>
        </p:nvGraphicFramePr>
        <p:xfrm>
          <a:off x="1331912" y="2090708"/>
          <a:ext cx="7759204" cy="529111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264435"/>
                <a:gridCol w="2494769"/>
              </a:tblGrid>
              <a:tr h="23785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Receitas Arrecadadas 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378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effectLst/>
                        </a:rPr>
                        <a:t>Receitas Correntes (I) </a:t>
                      </a:r>
                      <a:endParaRPr lang="pt-BR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effectLst/>
                        </a:rPr>
                        <a:t>22.540.179,08</a:t>
                      </a:r>
                      <a:r>
                        <a:rPr lang="pt-BR" sz="1600" dirty="0">
                          <a:effectLst/>
                        </a:rPr>
                        <a:t> 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</a:tr>
              <a:tr h="2378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Receita Tributária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1.659.803,69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</a:tr>
              <a:tr h="2378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Receita de Contribuições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250.164,35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</a:tr>
              <a:tr h="2378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Receita Patrimonial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91.248,51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</a:tr>
              <a:tr h="2378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</a:rPr>
                        <a:t>Receita Agropecuária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</a:rPr>
                        <a:t>0,00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</a:tr>
              <a:tr h="2378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Receita Industrial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0,00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</a:tr>
              <a:tr h="2378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Receita de Serviços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65.948,60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</a:tr>
              <a:tr h="2378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Transferências Correntes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22.996.250,19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</a:tr>
              <a:tr h="3933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(-) Deduções das Transferências Correntes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-2.880.945,73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</a:tr>
              <a:tr h="2378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Outras Receitas Correntes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357.709,47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</a:tr>
              <a:tr h="2378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effectLst/>
                        </a:rPr>
                        <a:t>Receitas de Capital (II) </a:t>
                      </a:r>
                      <a:endParaRPr lang="pt-BR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effectLst/>
                        </a:rPr>
                        <a:t>955.228,13</a:t>
                      </a:r>
                      <a:r>
                        <a:rPr lang="pt-BR" sz="1600" dirty="0">
                          <a:effectLst/>
                        </a:rPr>
                        <a:t> 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</a:tr>
              <a:tr h="2378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>
                          <a:effectLst/>
                        </a:rPr>
                        <a:t>Operações de Crédito</a:t>
                      </a:r>
                      <a:endParaRPr lang="pt-B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590.000,00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</a:tr>
              <a:tr h="2378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>
                          <a:effectLst/>
                        </a:rPr>
                        <a:t>Alienação de Bens</a:t>
                      </a:r>
                      <a:endParaRPr lang="pt-B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44.220,00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</a:tr>
              <a:tr h="2378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>
                          <a:effectLst/>
                        </a:rPr>
                        <a:t>Amortização de Empréstimos</a:t>
                      </a:r>
                      <a:endParaRPr lang="pt-B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0,00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</a:tr>
              <a:tr h="2378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>
                          <a:effectLst/>
                        </a:rPr>
                        <a:t>Transferências de Capital</a:t>
                      </a:r>
                      <a:endParaRPr lang="pt-B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321.008,13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</a:tr>
              <a:tr h="2378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>
                          <a:effectLst/>
                        </a:rPr>
                        <a:t>Outras Receitas de Capital</a:t>
                      </a:r>
                      <a:endParaRPr lang="pt-B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0,00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</a:tr>
              <a:tr h="1979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>
                          <a:effectLst/>
                        </a:rPr>
                        <a:t>Total (III) = (I+II) </a:t>
                      </a:r>
                      <a:endParaRPr lang="pt-BR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effectLst/>
                        </a:rPr>
                        <a:t>23.495.407,21</a:t>
                      </a:r>
                      <a:r>
                        <a:rPr lang="pt-BR" sz="1600" dirty="0">
                          <a:effectLst/>
                        </a:rPr>
                        <a:t> 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54910" y="391413"/>
            <a:ext cx="57854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EXECUÇÃO</a:t>
            </a:r>
            <a:r>
              <a:rPr spc="-80" dirty="0"/>
              <a:t> </a:t>
            </a:r>
            <a:r>
              <a:rPr dirty="0"/>
              <a:t>ORÇAMENTÁRIA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33470" y="1045209"/>
            <a:ext cx="44272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Lei Complementar nº 101/2000, Art.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52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499901"/>
              </p:ext>
            </p:extLst>
          </p:nvPr>
        </p:nvGraphicFramePr>
        <p:xfrm>
          <a:off x="2417742" y="1621190"/>
          <a:ext cx="5715040" cy="59658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09078"/>
                <a:gridCol w="1705962"/>
              </a:tblGrid>
              <a:tr h="314012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spc="-5" dirty="0">
                          <a:latin typeface="Arial"/>
                          <a:cs typeface="Arial"/>
                        </a:rPr>
                        <a:t>Despesas Liquidadas Por Função de Governo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39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01 -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Legislativa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823.915,05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48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04 -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Administração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1.775.178,52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9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05 - </a:t>
                      </a:r>
                      <a:r>
                        <a:rPr sz="1500" spc="-5" dirty="0" err="1">
                          <a:latin typeface="Arial"/>
                          <a:cs typeface="Arial"/>
                        </a:rPr>
                        <a:t>Defesa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" dirty="0" smtClean="0">
                          <a:latin typeface="Arial"/>
                          <a:cs typeface="Arial"/>
                        </a:rPr>
                        <a:t>Nacional</a:t>
                      </a:r>
                      <a:r>
                        <a:rPr lang="pt-BR" sz="1500" spc="-5" dirty="0" smtClean="0">
                          <a:latin typeface="Arial"/>
                          <a:cs typeface="Arial"/>
                        </a:rPr>
                        <a:t> (Junta</a:t>
                      </a:r>
                      <a:r>
                        <a:rPr lang="pt-BR" sz="1500" spc="-5" baseline="0" dirty="0" smtClean="0">
                          <a:latin typeface="Arial"/>
                          <a:cs typeface="Arial"/>
                        </a:rPr>
                        <a:t> de Serviço Militar)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29.983,30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06 -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Segurança Pública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230.858,93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08 -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Assistência Social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868.933,01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10 -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Saúde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6.722.073,01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12 -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Educação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6.596.866,41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13 -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Cultura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35.048,15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234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15 </a:t>
                      </a:r>
                      <a:r>
                        <a:rPr lang="pt-BR" sz="1500" dirty="0" smtClean="0">
                          <a:latin typeface="Arial"/>
                          <a:cs typeface="Arial"/>
                        </a:rPr>
                        <a:t>–</a:t>
                      </a:r>
                      <a:r>
                        <a:rPr sz="15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" dirty="0" err="1" smtClean="0">
                          <a:latin typeface="Arial"/>
                          <a:cs typeface="Arial"/>
                        </a:rPr>
                        <a:t>Urbanismo</a:t>
                      </a:r>
                      <a:endParaRPr lang="pt-BR" sz="1500" spc="-5" dirty="0" smtClean="0">
                        <a:latin typeface="Arial"/>
                        <a:cs typeface="Arial"/>
                      </a:endParaRPr>
                    </a:p>
                    <a:p>
                      <a:pPr marL="63500">
                        <a:lnSpc>
                          <a:spcPts val="1780"/>
                        </a:lnSpc>
                      </a:pP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1.140.025,70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414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lang="pt-BR" sz="1500" dirty="0" smtClean="0">
                          <a:latin typeface="Arial"/>
                          <a:cs typeface="Arial"/>
                        </a:rPr>
                        <a:t>16 - Habitação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247.500,00</a:t>
                      </a:r>
                      <a:endParaRPr lang="pt-BR" sz="1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18 -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Gestão Ambiental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55.918,66</a:t>
                      </a:r>
                      <a:endParaRPr lang="pt-BR" sz="1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20 -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Agricultura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739.759,98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23 -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Comércio e Serviços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19.426,60</a:t>
                      </a:r>
                      <a:endParaRPr lang="pt-BR" sz="1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26 -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Transporte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1.253.826,09</a:t>
                      </a:r>
                      <a:endParaRPr lang="pt-BR" sz="1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27 -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Desporto e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Lazer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232.238,21</a:t>
                      </a:r>
                      <a:endParaRPr lang="pt-BR" sz="1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28 -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Encargos Especiais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979.956,76</a:t>
                      </a:r>
                      <a:endParaRPr lang="pt-BR" sz="1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87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spc="-5" dirty="0">
                          <a:latin typeface="Arial"/>
                          <a:cs typeface="Arial"/>
                        </a:rPr>
                        <a:t>Total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 (IV)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21.751.508,38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54910" y="1037590"/>
            <a:ext cx="57861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EXECUÇÃO</a:t>
            </a:r>
            <a:r>
              <a:rPr spc="-80" dirty="0"/>
              <a:t> </a:t>
            </a:r>
            <a:r>
              <a:rPr dirty="0"/>
              <a:t>ORÇAMENTÁRIA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33470" y="1689862"/>
            <a:ext cx="44272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Lei Complementar nº 101/2000, Art.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52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45307" y="6294831"/>
            <a:ext cx="4377657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latin typeface="Arial"/>
                <a:cs typeface="Arial"/>
              </a:rPr>
              <a:t>SUPERÁVIT DE R$</a:t>
            </a:r>
            <a:r>
              <a:rPr sz="2200" b="1" spc="-55" dirty="0">
                <a:latin typeface="Arial"/>
                <a:cs typeface="Arial"/>
              </a:rPr>
              <a:t> </a:t>
            </a:r>
            <a:r>
              <a:rPr lang="pt-BR" sz="2200" b="1" dirty="0" smtClean="0">
                <a:latin typeface="Arial"/>
                <a:cs typeface="Arial"/>
              </a:rPr>
              <a:t>1.743.898,83</a:t>
            </a:r>
            <a:endParaRPr sz="2200" dirty="0">
              <a:latin typeface="Arial"/>
              <a:cs typeface="Arial"/>
            </a:endParaRPr>
          </a:p>
        </p:txBody>
      </p:sp>
      <p:pic>
        <p:nvPicPr>
          <p:cNvPr id="6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381317" y="2043747"/>
            <a:ext cx="9930765" cy="34753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016"/>
            <a:ext cx="10693400" cy="745383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0031" y="975106"/>
            <a:ext cx="9673336" cy="1015663"/>
          </a:xfrm>
        </p:spPr>
        <p:txBody>
          <a:bodyPr/>
          <a:lstStyle/>
          <a:p>
            <a:pPr algn="ctr"/>
            <a:r>
              <a:rPr lang="pt-BR" sz="6600" dirty="0" smtClean="0"/>
              <a:t>Despesas com Saúde</a:t>
            </a:r>
            <a:endParaRPr lang="pt-BR" sz="66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072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4904" y="340868"/>
            <a:ext cx="8203565" cy="982344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838200" marR="5080" indent="-826135">
              <a:lnSpc>
                <a:spcPts val="3690"/>
              </a:lnSpc>
              <a:spcBef>
                <a:spcPts val="350"/>
              </a:spcBef>
            </a:pPr>
            <a:r>
              <a:rPr dirty="0"/>
              <a:t>APLICAÇÃO DE RECURSOS </a:t>
            </a:r>
            <a:r>
              <a:rPr spc="-10" dirty="0"/>
              <a:t>EM </a:t>
            </a:r>
            <a:r>
              <a:rPr dirty="0"/>
              <a:t>AÇÕES</a:t>
            </a:r>
            <a:r>
              <a:rPr spc="-60" dirty="0"/>
              <a:t> </a:t>
            </a:r>
            <a:r>
              <a:rPr dirty="0"/>
              <a:t>E  SERVIÇOS </a:t>
            </a:r>
            <a:r>
              <a:rPr spc="-5" dirty="0"/>
              <a:t>PÚBLICOS </a:t>
            </a:r>
            <a:r>
              <a:rPr dirty="0"/>
              <a:t>DE</a:t>
            </a:r>
            <a:r>
              <a:rPr spc="-25" dirty="0"/>
              <a:t> </a:t>
            </a:r>
            <a:r>
              <a:rPr dirty="0"/>
              <a:t>SAÚDE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8300" y="1461262"/>
            <a:ext cx="9958070" cy="18243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ADCT, </a:t>
            </a:r>
            <a:r>
              <a:rPr sz="2000" spc="-5" dirty="0">
                <a:latin typeface="Arial"/>
                <a:cs typeface="Arial"/>
              </a:rPr>
              <a:t>Art. </a:t>
            </a:r>
            <a:r>
              <a:rPr sz="2000" dirty="0">
                <a:latin typeface="Arial"/>
                <a:cs typeface="Arial"/>
              </a:rPr>
              <a:t>77, </a:t>
            </a:r>
            <a:r>
              <a:rPr sz="2000" spc="-5" dirty="0">
                <a:latin typeface="Arial"/>
                <a:cs typeface="Arial"/>
              </a:rPr>
              <a:t>III </a:t>
            </a:r>
            <a:r>
              <a:rPr sz="2000" dirty="0">
                <a:latin typeface="Arial"/>
                <a:cs typeface="Arial"/>
              </a:rPr>
              <a:t>e Emenda </a:t>
            </a:r>
            <a:r>
              <a:rPr sz="2000" spc="-5" dirty="0">
                <a:latin typeface="Arial"/>
                <a:cs typeface="Arial"/>
              </a:rPr>
              <a:t>Constitucional n°29 </a:t>
            </a:r>
            <a:r>
              <a:rPr sz="2000" dirty="0">
                <a:latin typeface="Arial"/>
                <a:cs typeface="Arial"/>
              </a:rPr>
              <a:t>de 13/09/2000</a:t>
            </a:r>
            <a:endParaRPr sz="2000">
              <a:latin typeface="Arial"/>
              <a:cs typeface="Arial"/>
            </a:endParaRPr>
          </a:p>
          <a:p>
            <a:pPr marL="12700" marR="10160">
              <a:lnSpc>
                <a:spcPts val="2080"/>
              </a:lnSpc>
              <a:spcBef>
                <a:spcPts val="1450"/>
              </a:spcBef>
              <a:tabLst>
                <a:tab pos="466090" algn="l"/>
                <a:tab pos="1492885" algn="l"/>
                <a:tab pos="1986280" algn="l"/>
                <a:tab pos="2334895" algn="l"/>
                <a:tab pos="2548255" algn="l"/>
                <a:tab pos="2861945" algn="l"/>
                <a:tab pos="3340100" algn="l"/>
                <a:tab pos="3844925" algn="l"/>
                <a:tab pos="5214620" algn="l"/>
                <a:tab pos="6900545" algn="l"/>
                <a:tab pos="8230870" algn="l"/>
                <a:tab pos="8976995" algn="l"/>
                <a:tab pos="9241790" algn="l"/>
              </a:tabLst>
            </a:pPr>
            <a:r>
              <a:rPr sz="1800" spc="-5" dirty="0">
                <a:latin typeface="Arial"/>
                <a:cs typeface="Arial"/>
              </a:rPr>
              <a:t>EC	2</a:t>
            </a:r>
            <a:r>
              <a:rPr sz="1800" spc="-15" dirty="0">
                <a:latin typeface="Arial"/>
                <a:cs typeface="Arial"/>
              </a:rPr>
              <a:t>9</a:t>
            </a:r>
            <a:r>
              <a:rPr sz="1800" dirty="0">
                <a:latin typeface="Arial"/>
                <a:cs typeface="Arial"/>
              </a:rPr>
              <a:t>/</a:t>
            </a:r>
            <a:r>
              <a:rPr sz="1800" spc="5" dirty="0">
                <a:latin typeface="Arial"/>
                <a:cs typeface="Arial"/>
              </a:rPr>
              <a:t>2</a:t>
            </a:r>
            <a:r>
              <a:rPr sz="1800" spc="-5" dirty="0">
                <a:latin typeface="Arial"/>
                <a:cs typeface="Arial"/>
              </a:rPr>
              <a:t>0</a:t>
            </a:r>
            <a:r>
              <a:rPr sz="1800" spc="-15" dirty="0">
                <a:latin typeface="Arial"/>
                <a:cs typeface="Arial"/>
              </a:rPr>
              <a:t>0</a:t>
            </a:r>
            <a:r>
              <a:rPr sz="1800" dirty="0">
                <a:latin typeface="Arial"/>
                <a:cs typeface="Arial"/>
              </a:rPr>
              <a:t>0,	Art.	</a:t>
            </a:r>
            <a:r>
              <a:rPr sz="1800" spc="-5" dirty="0">
                <a:latin typeface="Arial"/>
                <a:cs typeface="Arial"/>
              </a:rPr>
              <a:t>7º</a:t>
            </a:r>
            <a:r>
              <a:rPr sz="1800" dirty="0">
                <a:latin typeface="Arial"/>
                <a:cs typeface="Arial"/>
              </a:rPr>
              <a:t>	-	O	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to	</a:t>
            </a:r>
            <a:r>
              <a:rPr sz="1800" spc="-5" dirty="0">
                <a:latin typeface="Arial"/>
                <a:cs typeface="Arial"/>
              </a:rPr>
              <a:t>d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s	</a:t>
            </a:r>
            <a:r>
              <a:rPr sz="1800" spc="-5" dirty="0">
                <a:latin typeface="Arial"/>
                <a:cs typeface="Arial"/>
              </a:rPr>
              <a:t>D</a:t>
            </a:r>
            <a:r>
              <a:rPr sz="1800" spc="-15" dirty="0">
                <a:latin typeface="Arial"/>
                <a:cs typeface="Arial"/>
              </a:rPr>
              <a:t>i</a:t>
            </a:r>
            <a:r>
              <a:rPr sz="1800" spc="10" dirty="0">
                <a:latin typeface="Arial"/>
                <a:cs typeface="Arial"/>
              </a:rPr>
              <a:t>s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spc="10" dirty="0">
                <a:latin typeface="Arial"/>
                <a:cs typeface="Arial"/>
              </a:rPr>
              <a:t>s</a:t>
            </a:r>
            <a:r>
              <a:rPr sz="1800" spc="-5" dirty="0">
                <a:latin typeface="Arial"/>
                <a:cs typeface="Arial"/>
              </a:rPr>
              <a:t>iç</a:t>
            </a:r>
            <a:r>
              <a:rPr sz="1800" spc="-15" dirty="0">
                <a:latin typeface="Arial"/>
                <a:cs typeface="Arial"/>
              </a:rPr>
              <a:t>õ</a:t>
            </a:r>
            <a:r>
              <a:rPr sz="1800" spc="-5" dirty="0">
                <a:latin typeface="Arial"/>
                <a:cs typeface="Arial"/>
              </a:rPr>
              <a:t>es</a:t>
            </a:r>
            <a:r>
              <a:rPr sz="1800" dirty="0">
                <a:latin typeface="Arial"/>
                <a:cs typeface="Arial"/>
              </a:rPr>
              <a:t>	C</a:t>
            </a:r>
            <a:r>
              <a:rPr sz="1800" spc="-5" dirty="0">
                <a:latin typeface="Arial"/>
                <a:cs typeface="Arial"/>
              </a:rPr>
              <a:t>o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stit</a:t>
            </a:r>
            <a:r>
              <a:rPr sz="1800" spc="5" dirty="0">
                <a:latin typeface="Arial"/>
                <a:cs typeface="Arial"/>
              </a:rPr>
              <a:t>u</a:t>
            </a:r>
            <a:r>
              <a:rPr sz="1800" spc="-5" dirty="0">
                <a:latin typeface="Arial"/>
                <a:cs typeface="Arial"/>
              </a:rPr>
              <a:t>ci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dirty="0">
                <a:latin typeface="Arial"/>
                <a:cs typeface="Arial"/>
              </a:rPr>
              <a:t>n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spc="-15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s	</a:t>
            </a:r>
            <a:r>
              <a:rPr sz="1800" spc="10" dirty="0">
                <a:latin typeface="Arial"/>
                <a:cs typeface="Arial"/>
              </a:rPr>
              <a:t>T</a:t>
            </a:r>
            <a:r>
              <a:rPr sz="1800" spc="-5" dirty="0">
                <a:latin typeface="Arial"/>
                <a:cs typeface="Arial"/>
              </a:rPr>
              <a:t>ra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spc="-5" dirty="0">
                <a:latin typeface="Arial"/>
                <a:cs typeface="Arial"/>
              </a:rPr>
              <a:t>sitór</a:t>
            </a:r>
            <a:r>
              <a:rPr sz="1800" spc="-15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as</a:t>
            </a:r>
            <a:r>
              <a:rPr sz="1800" dirty="0">
                <a:latin typeface="Arial"/>
                <a:cs typeface="Arial"/>
              </a:rPr>
              <a:t>	p</a:t>
            </a:r>
            <a:r>
              <a:rPr sz="1800" spc="-5" dirty="0">
                <a:latin typeface="Arial"/>
                <a:cs typeface="Arial"/>
              </a:rPr>
              <a:t>assa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5" dirty="0">
                <a:latin typeface="Arial"/>
                <a:cs typeface="Arial"/>
              </a:rPr>
              <a:t>vi</a:t>
            </a:r>
            <a:r>
              <a:rPr sz="1800" spc="-15" dirty="0">
                <a:latin typeface="Arial"/>
                <a:cs typeface="Arial"/>
              </a:rPr>
              <a:t>g</a:t>
            </a:r>
            <a:r>
              <a:rPr sz="1800" spc="-5" dirty="0">
                <a:latin typeface="Arial"/>
                <a:cs typeface="Arial"/>
              </a:rPr>
              <a:t>orar  acrescido </a:t>
            </a:r>
            <a:r>
              <a:rPr sz="1800" dirty="0">
                <a:latin typeface="Arial"/>
                <a:cs typeface="Arial"/>
              </a:rPr>
              <a:t>do </a:t>
            </a:r>
            <a:r>
              <a:rPr sz="1800" spc="-5" dirty="0">
                <a:latin typeface="Arial"/>
                <a:cs typeface="Arial"/>
              </a:rPr>
              <a:t>seguinte </a:t>
            </a:r>
            <a:r>
              <a:rPr sz="1800" dirty="0">
                <a:latin typeface="Arial"/>
                <a:cs typeface="Arial"/>
              </a:rPr>
              <a:t>Art. </a:t>
            </a:r>
            <a:r>
              <a:rPr sz="1800" spc="-5" dirty="0">
                <a:latin typeface="Arial"/>
                <a:cs typeface="Arial"/>
              </a:rPr>
              <a:t>77: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1960"/>
              </a:lnSpc>
            </a:pPr>
            <a:r>
              <a:rPr sz="1800" dirty="0">
                <a:latin typeface="Arial"/>
                <a:cs typeface="Arial"/>
              </a:rPr>
              <a:t>"III</a:t>
            </a:r>
            <a:r>
              <a:rPr sz="1800" spc="10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-</a:t>
            </a:r>
            <a:r>
              <a:rPr sz="1800" spc="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no</a:t>
            </a:r>
            <a:r>
              <a:rPr sz="1800" spc="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caso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dos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Municípios</a:t>
            </a:r>
            <a:r>
              <a:rPr sz="1800" spc="1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do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Distrito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Federal,</a:t>
            </a:r>
            <a:r>
              <a:rPr sz="1800" spc="1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quinze</a:t>
            </a:r>
            <a:r>
              <a:rPr sz="1800" b="1" spc="8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por</a:t>
            </a:r>
            <a:r>
              <a:rPr sz="1800" b="1" spc="9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cento</a:t>
            </a:r>
            <a:r>
              <a:rPr sz="1800" b="1" spc="114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do</a:t>
            </a:r>
            <a:r>
              <a:rPr sz="1800" spc="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produto</a:t>
            </a:r>
            <a:r>
              <a:rPr sz="1800" spc="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da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arrecadação</a:t>
            </a:r>
            <a:endParaRPr sz="1800">
              <a:latin typeface="Arial"/>
              <a:cs typeface="Arial"/>
            </a:endParaRPr>
          </a:p>
          <a:p>
            <a:pPr marL="12700" marR="5715">
              <a:lnSpc>
                <a:spcPts val="2060"/>
              </a:lnSpc>
              <a:spcBef>
                <a:spcPts val="114"/>
              </a:spcBef>
            </a:pPr>
            <a:r>
              <a:rPr sz="1800" spc="-5" dirty="0">
                <a:latin typeface="Arial"/>
                <a:cs typeface="Arial"/>
              </a:rPr>
              <a:t>dos impostos a que se </a:t>
            </a:r>
            <a:r>
              <a:rPr sz="1800" dirty="0">
                <a:latin typeface="Arial"/>
                <a:cs typeface="Arial"/>
              </a:rPr>
              <a:t>refere </a:t>
            </a:r>
            <a:r>
              <a:rPr sz="1800" spc="-5" dirty="0">
                <a:latin typeface="Arial"/>
                <a:cs typeface="Arial"/>
              </a:rPr>
              <a:t>o </a:t>
            </a:r>
            <a:r>
              <a:rPr sz="1800" dirty="0">
                <a:latin typeface="Arial"/>
                <a:cs typeface="Arial"/>
              </a:rPr>
              <a:t>Art. </a:t>
            </a:r>
            <a:r>
              <a:rPr sz="1800" spc="-5" dirty="0">
                <a:latin typeface="Arial"/>
                <a:cs typeface="Arial"/>
              </a:rPr>
              <a:t>156 e dos recursos </a:t>
            </a:r>
            <a:r>
              <a:rPr sz="1800" dirty="0">
                <a:latin typeface="Arial"/>
                <a:cs typeface="Arial"/>
              </a:rPr>
              <a:t>de </a:t>
            </a:r>
            <a:r>
              <a:rPr sz="1800" spc="-5" dirty="0">
                <a:latin typeface="Arial"/>
                <a:cs typeface="Arial"/>
              </a:rPr>
              <a:t>que </a:t>
            </a:r>
            <a:r>
              <a:rPr sz="1800" dirty="0">
                <a:latin typeface="Arial"/>
                <a:cs typeface="Arial"/>
              </a:rPr>
              <a:t>tratam </a:t>
            </a:r>
            <a:r>
              <a:rPr sz="1800" spc="-5" dirty="0">
                <a:latin typeface="Arial"/>
                <a:cs typeface="Arial"/>
              </a:rPr>
              <a:t>os </a:t>
            </a:r>
            <a:r>
              <a:rPr sz="1800" dirty="0">
                <a:latin typeface="Arial"/>
                <a:cs typeface="Arial"/>
              </a:rPr>
              <a:t>Art´s. </a:t>
            </a:r>
            <a:r>
              <a:rPr sz="1800" spc="-5" dirty="0">
                <a:latin typeface="Arial"/>
                <a:cs typeface="Arial"/>
              </a:rPr>
              <a:t>158 e 159, inciso  </a:t>
            </a:r>
            <a:r>
              <a:rPr sz="1800" dirty="0">
                <a:latin typeface="Arial"/>
                <a:cs typeface="Arial"/>
              </a:rPr>
              <a:t>I, </a:t>
            </a:r>
            <a:r>
              <a:rPr sz="1800" spc="-5" dirty="0">
                <a:latin typeface="Arial"/>
                <a:cs typeface="Arial"/>
              </a:rPr>
              <a:t>alínea b e §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3º."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452538"/>
              </p:ext>
            </p:extLst>
          </p:nvPr>
        </p:nvGraphicFramePr>
        <p:xfrm>
          <a:off x="1131858" y="3781425"/>
          <a:ext cx="8143932" cy="22363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29354"/>
                <a:gridCol w="2214578"/>
              </a:tblGrid>
              <a:tr h="32502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Receita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bruta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Impostos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2000" dirty="0" err="1">
                          <a:latin typeface="Arial"/>
                          <a:cs typeface="Arial"/>
                        </a:rPr>
                        <a:t>Transferências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 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pt-BR" sz="2000" dirty="0" smtClean="0">
                          <a:latin typeface="Arial"/>
                          <a:cs typeface="Arial"/>
                        </a:rPr>
                        <a:t>15.846.085,65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317753">
                <a:tc>
                  <a:txBody>
                    <a:bodyPr/>
                    <a:lstStyle/>
                    <a:p>
                      <a:pPr marL="63500">
                        <a:lnSpc>
                          <a:spcPts val="2345"/>
                        </a:lnSpc>
                      </a:pPr>
                      <a:r>
                        <a:rPr sz="2000">
                          <a:latin typeface="Arial"/>
                          <a:cs typeface="Arial"/>
                        </a:rPr>
                        <a:t>Despesas </a:t>
                      </a:r>
                      <a:r>
                        <a:rPr lang="pt-BR" sz="2000" spc="-5" dirty="0" smtClean="0">
                          <a:latin typeface="Arial"/>
                          <a:cs typeface="Arial"/>
                        </a:rPr>
                        <a:t>na</a:t>
                      </a:r>
                      <a:r>
                        <a:rPr lang="pt-BR" sz="2000" spc="-5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mtClean="0">
                          <a:latin typeface="Arial"/>
                          <a:cs typeface="Arial"/>
                        </a:rPr>
                        <a:t>função</a:t>
                      </a:r>
                      <a:r>
                        <a:rPr lang="pt-BR" sz="2000" dirty="0" smtClean="0">
                          <a:latin typeface="Arial"/>
                          <a:cs typeface="Arial"/>
                        </a:rPr>
                        <a:t> saúde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2345"/>
                        </a:lnSpc>
                      </a:pPr>
                      <a:r>
                        <a:rPr lang="pt-BR" sz="2000" dirty="0" smtClean="0">
                          <a:latin typeface="Arial"/>
                          <a:cs typeface="Arial"/>
                        </a:rPr>
                        <a:t>6.855.322,07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18516">
                <a:tc>
                  <a:txBody>
                    <a:bodyPr/>
                    <a:lstStyle/>
                    <a:p>
                      <a:pPr marL="63500">
                        <a:lnSpc>
                          <a:spcPts val="2350"/>
                        </a:lnSpc>
                      </a:pPr>
                      <a:r>
                        <a:rPr sz="2000">
                          <a:latin typeface="Arial"/>
                          <a:cs typeface="Arial"/>
                        </a:rPr>
                        <a:t>Deduções</a:t>
                      </a:r>
                      <a:r>
                        <a:rPr sz="2000" spc="-20">
                          <a:latin typeface="Arial"/>
                          <a:cs typeface="Arial"/>
                        </a:rPr>
                        <a:t> 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2350"/>
                        </a:lnSpc>
                      </a:pPr>
                      <a:r>
                        <a:rPr lang="pt-BR" sz="2000" dirty="0" smtClean="0">
                          <a:latin typeface="Arial"/>
                          <a:cs typeface="Arial"/>
                        </a:rPr>
                        <a:t>3.042.739,24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16992">
                <a:tc>
                  <a:txBody>
                    <a:bodyPr/>
                    <a:lstStyle/>
                    <a:p>
                      <a:pPr marL="63500">
                        <a:lnSpc>
                          <a:spcPts val="2350"/>
                        </a:lnSpc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Despesas para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efeito </a:t>
                      </a:r>
                      <a:r>
                        <a:rPr sz="2000" b="1">
                          <a:latin typeface="Arial"/>
                          <a:cs typeface="Arial"/>
                        </a:rPr>
                        <a:t>de </a:t>
                      </a:r>
                      <a:r>
                        <a:rPr sz="2000" b="1" smtClean="0">
                          <a:latin typeface="Arial"/>
                          <a:cs typeface="Arial"/>
                        </a:rPr>
                        <a:t>cálculo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ts val="2350"/>
                        </a:lnSpc>
                      </a:pPr>
                      <a:r>
                        <a:rPr lang="pt-BR" sz="2000" b="1" dirty="0" smtClean="0">
                          <a:latin typeface="Arial"/>
                          <a:cs typeface="Arial"/>
                        </a:rPr>
                        <a:t>3.812.582,83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16991">
                <a:tc>
                  <a:txBody>
                    <a:bodyPr/>
                    <a:lstStyle/>
                    <a:p>
                      <a:pPr marL="63500">
                        <a:lnSpc>
                          <a:spcPts val="233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Mínimo a ser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aplicado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2335"/>
                        </a:lnSpc>
                      </a:pPr>
                      <a:r>
                        <a:rPr lang="pt-BR" sz="2000" dirty="0" smtClean="0">
                          <a:latin typeface="Arial"/>
                          <a:cs typeface="Arial"/>
                        </a:rPr>
                        <a:t>2.376.912,84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18706">
                <a:tc>
                  <a:txBody>
                    <a:bodyPr/>
                    <a:lstStyle/>
                    <a:p>
                      <a:pPr marL="63500">
                        <a:lnSpc>
                          <a:spcPts val="235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Aplicado à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maior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2350"/>
                        </a:lnSpc>
                      </a:pPr>
                      <a:r>
                        <a:rPr lang="pt-BR" sz="2000" dirty="0" smtClean="0">
                          <a:latin typeface="Arial"/>
                          <a:cs typeface="Arial"/>
                        </a:rPr>
                        <a:t>1.435.669,99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22357">
                <a:tc>
                  <a:txBody>
                    <a:bodyPr/>
                    <a:lstStyle/>
                    <a:p>
                      <a:pPr marL="63500">
                        <a:lnSpc>
                          <a:spcPts val="2350"/>
                        </a:lnSpc>
                      </a:pPr>
                      <a:r>
                        <a:rPr sz="2000" b="1" dirty="0" err="1">
                          <a:latin typeface="Arial"/>
                          <a:cs typeface="Arial"/>
                        </a:rPr>
                        <a:t>Percentual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5" dirty="0" err="1" smtClean="0">
                          <a:latin typeface="Arial"/>
                          <a:cs typeface="Arial"/>
                        </a:rPr>
                        <a:t>aplicado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2350"/>
                        </a:lnSpc>
                      </a:pPr>
                      <a:r>
                        <a:rPr lang="pt-BR" sz="2000" b="1" dirty="0" smtClean="0">
                          <a:latin typeface="Arial"/>
                          <a:cs typeface="Arial"/>
                        </a:rPr>
                        <a:t>24,06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756285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0031" y="975106"/>
            <a:ext cx="9673336" cy="2031325"/>
          </a:xfrm>
        </p:spPr>
        <p:txBody>
          <a:bodyPr/>
          <a:lstStyle/>
          <a:p>
            <a:pPr algn="ctr"/>
            <a:r>
              <a:rPr lang="pt-BR" sz="6600" dirty="0" smtClean="0"/>
              <a:t>Despesas com Educação</a:t>
            </a:r>
            <a:endParaRPr lang="pt-BR" sz="66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7982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5920" y="1037590"/>
            <a:ext cx="9943465" cy="98044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 indent="1851660">
              <a:lnSpc>
                <a:spcPts val="3670"/>
              </a:lnSpc>
              <a:spcBef>
                <a:spcPts val="365"/>
              </a:spcBef>
            </a:pPr>
            <a:r>
              <a:rPr dirty="0"/>
              <a:t>APLICAÇÃO DE RECURSOS NA  MANUTENÇÃO E DESENVOLVIMENTO DO</a:t>
            </a:r>
            <a:r>
              <a:rPr spc="-80" dirty="0"/>
              <a:t> </a:t>
            </a:r>
            <a:r>
              <a:rPr dirty="0"/>
              <a:t>ENSINO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8300" y="2158111"/>
            <a:ext cx="9953625" cy="12979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Constituição Federal, Art. 212 e </a:t>
            </a:r>
            <a:r>
              <a:rPr sz="2000" spc="-5" dirty="0">
                <a:latin typeface="Arial"/>
                <a:cs typeface="Arial"/>
              </a:rPr>
              <a:t>LDB, </a:t>
            </a:r>
            <a:r>
              <a:rPr sz="2000" dirty="0">
                <a:latin typeface="Arial"/>
                <a:cs typeface="Arial"/>
              </a:rPr>
              <a:t>Art.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72</a:t>
            </a:r>
            <a:endParaRPr sz="2000">
              <a:latin typeface="Arial"/>
              <a:cs typeface="Arial"/>
            </a:endParaRPr>
          </a:p>
          <a:p>
            <a:pPr marL="12700" marR="5080" algn="just">
              <a:lnSpc>
                <a:spcPct val="95800"/>
              </a:lnSpc>
              <a:spcBef>
                <a:spcPts val="1405"/>
              </a:spcBef>
            </a:pPr>
            <a:r>
              <a:rPr sz="1800" dirty="0">
                <a:latin typeface="Arial"/>
                <a:cs typeface="Arial"/>
              </a:rPr>
              <a:t>CF, Art. </a:t>
            </a:r>
            <a:r>
              <a:rPr sz="1800" spc="-5" dirty="0">
                <a:latin typeface="Arial"/>
                <a:cs typeface="Arial"/>
              </a:rPr>
              <a:t>212 </a:t>
            </a:r>
            <a:r>
              <a:rPr sz="1800" dirty="0">
                <a:latin typeface="Arial"/>
                <a:cs typeface="Arial"/>
              </a:rPr>
              <a:t>- A </a:t>
            </a:r>
            <a:r>
              <a:rPr sz="1800" spc="-5" dirty="0">
                <a:latin typeface="Arial"/>
                <a:cs typeface="Arial"/>
              </a:rPr>
              <a:t>União aplicará, anualmente, nunca menos de dezoito, e os </a:t>
            </a:r>
            <a:r>
              <a:rPr sz="1800" dirty="0">
                <a:latin typeface="Arial"/>
                <a:cs typeface="Arial"/>
              </a:rPr>
              <a:t>Estados, </a:t>
            </a:r>
            <a:r>
              <a:rPr sz="1800" spc="-5" dirty="0">
                <a:latin typeface="Arial"/>
                <a:cs typeface="Arial"/>
              </a:rPr>
              <a:t>o Distrito   Federal e os Municípios </a:t>
            </a:r>
            <a:r>
              <a:rPr sz="1800" b="1" spc="-5" dirty="0">
                <a:latin typeface="Arial"/>
                <a:cs typeface="Arial"/>
              </a:rPr>
              <a:t>vinte e cinco </a:t>
            </a:r>
            <a:r>
              <a:rPr sz="1800" b="1" dirty="0">
                <a:latin typeface="Arial"/>
                <a:cs typeface="Arial"/>
              </a:rPr>
              <a:t>por cento</a:t>
            </a:r>
            <a:r>
              <a:rPr sz="1800" dirty="0">
                <a:latin typeface="Arial"/>
                <a:cs typeface="Arial"/>
              </a:rPr>
              <a:t>, </a:t>
            </a:r>
            <a:r>
              <a:rPr sz="1800" spc="-5" dirty="0">
                <a:latin typeface="Arial"/>
                <a:cs typeface="Arial"/>
              </a:rPr>
              <a:t>no mínimo, </a:t>
            </a:r>
            <a:r>
              <a:rPr sz="1800" dirty="0">
                <a:latin typeface="Arial"/>
                <a:cs typeface="Arial"/>
              </a:rPr>
              <a:t>da </a:t>
            </a:r>
            <a:r>
              <a:rPr sz="1800" spc="-5" dirty="0">
                <a:latin typeface="Arial"/>
                <a:cs typeface="Arial"/>
              </a:rPr>
              <a:t>receita resultante de impostos,  compreendida a proveniente de transferências, na manutenção e </a:t>
            </a:r>
            <a:r>
              <a:rPr sz="1800" dirty="0">
                <a:latin typeface="Arial"/>
                <a:cs typeface="Arial"/>
              </a:rPr>
              <a:t>desenvolvimento do</a:t>
            </a:r>
            <a:r>
              <a:rPr sz="1800" spc="1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ensino.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9339134"/>
              </p:ext>
            </p:extLst>
          </p:nvPr>
        </p:nvGraphicFramePr>
        <p:xfrm>
          <a:off x="1060420" y="3852863"/>
          <a:ext cx="8215370" cy="22347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15040"/>
                <a:gridCol w="2500330"/>
              </a:tblGrid>
              <a:tr h="32502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Receita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bruta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Impostos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2000" dirty="0" err="1" smtClean="0">
                          <a:latin typeface="Arial"/>
                          <a:cs typeface="Arial"/>
                        </a:rPr>
                        <a:t>Transferências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pt-BR" sz="2000" dirty="0" smtClean="0">
                          <a:latin typeface="Arial"/>
                          <a:cs typeface="Arial"/>
                        </a:rPr>
                        <a:t>16.487.682,80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316992">
                <a:tc>
                  <a:txBody>
                    <a:bodyPr/>
                    <a:lstStyle/>
                    <a:p>
                      <a:pPr marL="63500">
                        <a:lnSpc>
                          <a:spcPts val="2345"/>
                        </a:lnSpc>
                      </a:pPr>
                      <a:r>
                        <a:rPr sz="2000" smtClean="0">
                          <a:latin typeface="Arial"/>
                          <a:cs typeface="Arial"/>
                        </a:rPr>
                        <a:t>Despesas</a:t>
                      </a:r>
                      <a:r>
                        <a:rPr lang="pt-BR" sz="2000" baseline="0" dirty="0" smtClean="0">
                          <a:latin typeface="Arial"/>
                          <a:cs typeface="Arial"/>
                        </a:rPr>
                        <a:t> na função Educação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2345"/>
                        </a:lnSpc>
                      </a:pPr>
                      <a:r>
                        <a:rPr lang="pt-BR" sz="2000" dirty="0" smtClean="0">
                          <a:latin typeface="Arial"/>
                          <a:cs typeface="Arial"/>
                        </a:rPr>
                        <a:t>6.295.790,85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17754">
                <a:tc>
                  <a:txBody>
                    <a:bodyPr/>
                    <a:lstStyle/>
                    <a:p>
                      <a:pPr marL="63500">
                        <a:lnSpc>
                          <a:spcPts val="2345"/>
                        </a:lnSpc>
                      </a:pPr>
                      <a:r>
                        <a:rPr sz="2000">
                          <a:latin typeface="Arial"/>
                          <a:cs typeface="Arial"/>
                        </a:rPr>
                        <a:t>Deduções</a:t>
                      </a:r>
                      <a:r>
                        <a:rPr sz="2000" spc="-20">
                          <a:latin typeface="Arial"/>
                          <a:cs typeface="Arial"/>
                        </a:rPr>
                        <a:t> 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2345"/>
                        </a:lnSpc>
                      </a:pPr>
                      <a:r>
                        <a:rPr lang="pt-BR" sz="2000" dirty="0" smtClean="0">
                          <a:latin typeface="Arial"/>
                          <a:cs typeface="Arial"/>
                        </a:rPr>
                        <a:t>1.258.216,10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17182">
                <a:tc>
                  <a:txBody>
                    <a:bodyPr/>
                    <a:lstStyle/>
                    <a:p>
                      <a:pPr marL="63500">
                        <a:lnSpc>
                          <a:spcPts val="2350"/>
                        </a:lnSpc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Despesas para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efeito </a:t>
                      </a:r>
                      <a:r>
                        <a:rPr sz="2000" b="1">
                          <a:latin typeface="Arial"/>
                          <a:cs typeface="Arial"/>
                        </a:rPr>
                        <a:t>de </a:t>
                      </a:r>
                      <a:r>
                        <a:rPr sz="2000" b="1" smtClean="0">
                          <a:latin typeface="Arial"/>
                          <a:cs typeface="Arial"/>
                        </a:rPr>
                        <a:t>cálculo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2350"/>
                        </a:lnSpc>
                      </a:pPr>
                      <a:r>
                        <a:rPr lang="pt-BR" sz="2000" b="1" dirty="0" smtClean="0">
                          <a:latin typeface="Arial"/>
                          <a:cs typeface="Arial"/>
                        </a:rPr>
                        <a:t>5.037.574,75</a:t>
                      </a:r>
                      <a:endParaRPr sz="2000" b="1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17182">
                <a:tc>
                  <a:txBody>
                    <a:bodyPr/>
                    <a:lstStyle/>
                    <a:p>
                      <a:pPr marL="63500">
                        <a:lnSpc>
                          <a:spcPts val="234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Mínimo a ser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aplicado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ts val="2340"/>
                        </a:lnSpc>
                      </a:pPr>
                      <a:r>
                        <a:rPr lang="pt-BR" sz="2000" dirty="0" smtClean="0">
                          <a:latin typeface="Arial"/>
                          <a:cs typeface="Arial"/>
                        </a:rPr>
                        <a:t>4.121.920,70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18490">
                <a:tc>
                  <a:txBody>
                    <a:bodyPr/>
                    <a:lstStyle/>
                    <a:p>
                      <a:pPr marL="63500">
                        <a:lnSpc>
                          <a:spcPts val="235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Aplicado à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Maior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2350"/>
                        </a:lnSpc>
                      </a:pPr>
                      <a:r>
                        <a:rPr lang="pt-BR" sz="2000" dirty="0" smtClean="0">
                          <a:latin typeface="Arial"/>
                          <a:cs typeface="Arial"/>
                        </a:rPr>
                        <a:t>915.654,05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22141">
                <a:tc>
                  <a:txBody>
                    <a:bodyPr/>
                    <a:lstStyle/>
                    <a:p>
                      <a:pPr marL="63500">
                        <a:lnSpc>
                          <a:spcPts val="2350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Percentual </a:t>
                      </a:r>
                      <a:r>
                        <a:rPr sz="2000" b="1" spc="-5">
                          <a:latin typeface="Arial"/>
                          <a:cs typeface="Arial"/>
                        </a:rPr>
                        <a:t>aplicado 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2350"/>
                        </a:lnSpc>
                      </a:pPr>
                      <a:r>
                        <a:rPr lang="pt-BR" sz="2000" b="1" dirty="0" smtClean="0">
                          <a:latin typeface="Arial"/>
                          <a:cs typeface="Arial"/>
                        </a:rPr>
                        <a:t>30,55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0031" y="1040637"/>
            <a:ext cx="9672955" cy="140144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065" marR="5080" algn="ctr">
              <a:lnSpc>
                <a:spcPct val="95600"/>
              </a:lnSpc>
              <a:spcBef>
                <a:spcPts val="259"/>
              </a:spcBef>
            </a:pPr>
            <a:r>
              <a:rPr sz="3100" spc="-5" dirty="0"/>
              <a:t>APLICAÇÃO </a:t>
            </a:r>
            <a:r>
              <a:rPr sz="3100" dirty="0"/>
              <a:t>DE </a:t>
            </a:r>
            <a:r>
              <a:rPr sz="3100" spc="-5" dirty="0"/>
              <a:t>60% DOS RECURSOS DO FUNDEB  NA REMUNERAÇÃO </a:t>
            </a:r>
            <a:r>
              <a:rPr sz="3100" dirty="0"/>
              <a:t>DOS </a:t>
            </a:r>
            <a:r>
              <a:rPr sz="3100" spc="-5" dirty="0"/>
              <a:t>PROFISSIONAIS DO  MAGISTÉRIO </a:t>
            </a:r>
            <a:r>
              <a:rPr sz="3100" dirty="0"/>
              <a:t>DA </a:t>
            </a:r>
            <a:r>
              <a:rPr sz="3100" spc="-5" dirty="0"/>
              <a:t>EDUCAÇÃO</a:t>
            </a:r>
            <a:r>
              <a:rPr sz="3100" spc="-15" dirty="0"/>
              <a:t> </a:t>
            </a:r>
            <a:r>
              <a:rPr sz="3100" spc="-5" dirty="0"/>
              <a:t>BÁSICA</a:t>
            </a:r>
            <a:endParaRPr sz="3100"/>
          </a:p>
        </p:txBody>
      </p:sp>
      <p:sp>
        <p:nvSpPr>
          <p:cNvPr id="3" name="object 3"/>
          <p:cNvSpPr txBox="1"/>
          <p:nvPr/>
        </p:nvSpPr>
        <p:spPr>
          <a:xfrm>
            <a:off x="1321053" y="2580259"/>
            <a:ext cx="80505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ADCT, </a:t>
            </a:r>
            <a:r>
              <a:rPr sz="2000" spc="-5" dirty="0">
                <a:latin typeface="Arial"/>
                <a:cs typeface="Arial"/>
              </a:rPr>
              <a:t>Art. </a:t>
            </a:r>
            <a:r>
              <a:rPr sz="2000" dirty="0">
                <a:latin typeface="Arial"/>
                <a:cs typeface="Arial"/>
              </a:rPr>
              <a:t>60, </a:t>
            </a:r>
            <a:r>
              <a:rPr sz="2000" spc="-5" dirty="0">
                <a:latin typeface="Arial"/>
                <a:cs typeface="Arial"/>
              </a:rPr>
              <a:t>XII, </a:t>
            </a:r>
            <a:r>
              <a:rPr sz="2000" dirty="0">
                <a:latin typeface="Arial"/>
                <a:cs typeface="Arial"/>
              </a:rPr>
              <a:t>MP 339/2006, EC </a:t>
            </a:r>
            <a:r>
              <a:rPr sz="2000" spc="-5" dirty="0">
                <a:latin typeface="Arial"/>
                <a:cs typeface="Arial"/>
              </a:rPr>
              <a:t>53/2006 </a:t>
            </a:r>
            <a:r>
              <a:rPr sz="2000" dirty="0">
                <a:latin typeface="Arial"/>
                <a:cs typeface="Arial"/>
              </a:rPr>
              <a:t>e Lei Federal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n°9.424/96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172686"/>
              </p:ext>
            </p:extLst>
          </p:nvPr>
        </p:nvGraphicFramePr>
        <p:xfrm>
          <a:off x="1738699" y="3781425"/>
          <a:ext cx="7215238" cy="17469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29222"/>
                <a:gridCol w="2286016"/>
              </a:tblGrid>
              <a:tr h="356195">
                <a:tc>
                  <a:txBody>
                    <a:bodyPr/>
                    <a:lstStyle/>
                    <a:p>
                      <a:pPr marL="63500">
                        <a:lnSpc>
                          <a:spcPts val="2640"/>
                        </a:lnSpc>
                      </a:pPr>
                      <a:r>
                        <a:rPr sz="2200" spc="-5" dirty="0">
                          <a:latin typeface="Arial"/>
                          <a:cs typeface="Arial"/>
                        </a:rPr>
                        <a:t>Receita do </a:t>
                      </a:r>
                      <a:r>
                        <a:rPr sz="2200" spc="-5" dirty="0" smtClean="0">
                          <a:latin typeface="Arial"/>
                          <a:cs typeface="Arial"/>
                        </a:rPr>
                        <a:t>FUNDEB</a:t>
                      </a:r>
                      <a:endParaRPr sz="22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2640"/>
                        </a:lnSpc>
                      </a:pPr>
                      <a:r>
                        <a:rPr lang="pt-BR" sz="2200" dirty="0" smtClean="0">
                          <a:latin typeface="Arial"/>
                          <a:cs typeface="Arial"/>
                        </a:rPr>
                        <a:t>3.517.106,11</a:t>
                      </a:r>
                      <a:endParaRPr sz="22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346709">
                <a:tc>
                  <a:txBody>
                    <a:bodyPr/>
                    <a:lstStyle/>
                    <a:p>
                      <a:pPr marL="63500">
                        <a:lnSpc>
                          <a:spcPts val="2570"/>
                        </a:lnSpc>
                      </a:pPr>
                      <a:r>
                        <a:rPr sz="2200" b="1" spc="-5" smtClean="0">
                          <a:latin typeface="Arial"/>
                          <a:cs typeface="Arial"/>
                        </a:rPr>
                        <a:t>Despesas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2570"/>
                        </a:lnSpc>
                      </a:pPr>
                      <a:r>
                        <a:rPr lang="pt-BR" sz="2200" b="1" dirty="0" smtClean="0">
                          <a:latin typeface="Arial"/>
                          <a:cs typeface="Arial"/>
                        </a:rPr>
                        <a:t>3.347.901,91</a:t>
                      </a:r>
                      <a:endParaRPr sz="22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45948">
                <a:tc>
                  <a:txBody>
                    <a:bodyPr/>
                    <a:lstStyle/>
                    <a:p>
                      <a:pPr marL="63500">
                        <a:lnSpc>
                          <a:spcPts val="2565"/>
                        </a:lnSpc>
                      </a:pPr>
                      <a:r>
                        <a:rPr sz="2200" spc="-5" dirty="0">
                          <a:latin typeface="Arial"/>
                          <a:cs typeface="Arial"/>
                        </a:rPr>
                        <a:t>Mínimo a 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ser </a:t>
                      </a:r>
                      <a:r>
                        <a:rPr sz="2200" spc="-5" dirty="0">
                          <a:latin typeface="Arial"/>
                          <a:cs typeface="Arial"/>
                        </a:rPr>
                        <a:t>Aplicado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2565"/>
                        </a:lnSpc>
                      </a:pPr>
                      <a:r>
                        <a:rPr lang="pt-BR" sz="2200" dirty="0" smtClean="0">
                          <a:latin typeface="Arial"/>
                          <a:cs typeface="Arial"/>
                        </a:rPr>
                        <a:t>2.110.263,67</a:t>
                      </a:r>
                      <a:endParaRPr sz="22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47471">
                <a:tc>
                  <a:txBody>
                    <a:bodyPr/>
                    <a:lstStyle/>
                    <a:p>
                      <a:pPr marL="63500">
                        <a:lnSpc>
                          <a:spcPts val="2565"/>
                        </a:lnSpc>
                      </a:pPr>
                      <a:r>
                        <a:rPr sz="2200" spc="-5" dirty="0">
                          <a:latin typeface="Arial"/>
                          <a:cs typeface="Arial"/>
                        </a:rPr>
                        <a:t>Aplicado à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00" spc="-10" dirty="0">
                          <a:latin typeface="Arial"/>
                          <a:cs typeface="Arial"/>
                        </a:rPr>
                        <a:t>Maior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2565"/>
                        </a:lnSpc>
                      </a:pPr>
                      <a:r>
                        <a:rPr lang="pt-BR" sz="2200" dirty="0" smtClean="0">
                          <a:latin typeface="Arial"/>
                          <a:cs typeface="Arial"/>
                        </a:rPr>
                        <a:t>1.237.638,24</a:t>
                      </a:r>
                      <a:endParaRPr sz="22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50660">
                <a:tc>
                  <a:txBody>
                    <a:bodyPr/>
                    <a:lstStyle/>
                    <a:p>
                      <a:pPr marL="63500">
                        <a:lnSpc>
                          <a:spcPts val="2575"/>
                        </a:lnSpc>
                      </a:pPr>
                      <a:r>
                        <a:rPr sz="2200" b="1" spc="-5">
                          <a:latin typeface="Arial"/>
                          <a:cs typeface="Arial"/>
                        </a:rPr>
                        <a:t>Percentual </a:t>
                      </a:r>
                      <a:r>
                        <a:rPr sz="2200" b="1" spc="-5" smtClean="0">
                          <a:latin typeface="Arial"/>
                          <a:cs typeface="Arial"/>
                        </a:rPr>
                        <a:t>Aplicado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ts val="2575"/>
                        </a:lnSpc>
                      </a:pPr>
                      <a:r>
                        <a:rPr lang="pt-BR" sz="2200" b="1" dirty="0" smtClean="0">
                          <a:latin typeface="Arial"/>
                          <a:cs typeface="Arial"/>
                        </a:rPr>
                        <a:t>95,19</a:t>
                      </a:r>
                      <a:endParaRPr sz="22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1430" marR="5080" algn="ctr">
              <a:lnSpc>
                <a:spcPct val="95600"/>
              </a:lnSpc>
              <a:spcBef>
                <a:spcPts val="259"/>
              </a:spcBef>
            </a:pPr>
            <a:r>
              <a:rPr sz="3100" spc="-5" dirty="0"/>
              <a:t>APLICAÇÃO </a:t>
            </a:r>
            <a:r>
              <a:rPr sz="3100" dirty="0"/>
              <a:t>DE </a:t>
            </a:r>
            <a:r>
              <a:rPr sz="3100" spc="-5" dirty="0"/>
              <a:t>95% DOS RECURSOS DO FUNDEB  EM AÇÕES DE </a:t>
            </a:r>
            <a:r>
              <a:rPr sz="3100" dirty="0"/>
              <a:t>MANUTENÇÃO </a:t>
            </a:r>
            <a:r>
              <a:rPr sz="3100" spc="-5" dirty="0"/>
              <a:t>E  DESENVOLVIMENTO </a:t>
            </a:r>
            <a:r>
              <a:rPr sz="3100" dirty="0"/>
              <a:t>DO ENSINO </a:t>
            </a:r>
            <a:r>
              <a:rPr sz="3100" spc="-5" dirty="0"/>
              <a:t>- MDE</a:t>
            </a:r>
            <a:endParaRPr sz="3100"/>
          </a:p>
        </p:txBody>
      </p:sp>
      <p:sp>
        <p:nvSpPr>
          <p:cNvPr id="3" name="object 3"/>
          <p:cNvSpPr txBox="1"/>
          <p:nvPr/>
        </p:nvSpPr>
        <p:spPr>
          <a:xfrm>
            <a:off x="3088894" y="2516251"/>
            <a:ext cx="45853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Art. 21, § 2º - Lei </a:t>
            </a:r>
            <a:r>
              <a:rPr sz="2000" spc="-5" dirty="0">
                <a:latin typeface="Arial"/>
                <a:cs typeface="Arial"/>
              </a:rPr>
              <a:t>Federal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n°11.494/2007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851652"/>
              </p:ext>
            </p:extLst>
          </p:nvPr>
        </p:nvGraphicFramePr>
        <p:xfrm>
          <a:off x="1774800" y="3810634"/>
          <a:ext cx="7000924" cy="17467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43404"/>
                <a:gridCol w="2857520"/>
              </a:tblGrid>
              <a:tr h="356195">
                <a:tc>
                  <a:txBody>
                    <a:bodyPr/>
                    <a:lstStyle/>
                    <a:p>
                      <a:pPr marL="63500">
                        <a:lnSpc>
                          <a:spcPts val="2640"/>
                        </a:lnSpc>
                      </a:pPr>
                      <a:r>
                        <a:rPr sz="2200" spc="-5" dirty="0">
                          <a:latin typeface="Arial"/>
                          <a:cs typeface="Arial"/>
                        </a:rPr>
                        <a:t>Receita do </a:t>
                      </a:r>
                      <a:r>
                        <a:rPr sz="2200" spc="-5" dirty="0" smtClean="0">
                          <a:latin typeface="Arial"/>
                          <a:cs typeface="Arial"/>
                        </a:rPr>
                        <a:t>FUNDEB</a:t>
                      </a:r>
                      <a:endParaRPr sz="22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2640"/>
                        </a:lnSpc>
                      </a:pPr>
                      <a:r>
                        <a:rPr lang="pt-BR" sz="2200" dirty="0" smtClean="0">
                          <a:latin typeface="Arial"/>
                          <a:cs typeface="Arial"/>
                        </a:rPr>
                        <a:t>3.517.106,11</a:t>
                      </a:r>
                      <a:endParaRPr sz="22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346709">
                <a:tc>
                  <a:txBody>
                    <a:bodyPr/>
                    <a:lstStyle/>
                    <a:p>
                      <a:pPr marL="63500">
                        <a:lnSpc>
                          <a:spcPts val="2570"/>
                        </a:lnSpc>
                      </a:pPr>
                      <a:r>
                        <a:rPr sz="2200" b="1" spc="-5" smtClean="0">
                          <a:latin typeface="Arial"/>
                          <a:cs typeface="Arial"/>
                        </a:rPr>
                        <a:t>Despesas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2570"/>
                        </a:lnSpc>
                      </a:pPr>
                      <a:r>
                        <a:rPr lang="pt-BR" sz="2200" b="1" dirty="0" smtClean="0">
                          <a:latin typeface="Arial"/>
                          <a:cs typeface="Arial"/>
                        </a:rPr>
                        <a:t>3.402.901,90</a:t>
                      </a:r>
                      <a:endParaRPr sz="22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45947">
                <a:tc>
                  <a:txBody>
                    <a:bodyPr/>
                    <a:lstStyle/>
                    <a:p>
                      <a:pPr marL="63500">
                        <a:lnSpc>
                          <a:spcPts val="2565"/>
                        </a:lnSpc>
                      </a:pPr>
                      <a:r>
                        <a:rPr sz="2200" spc="-5" dirty="0">
                          <a:latin typeface="Arial"/>
                          <a:cs typeface="Arial"/>
                        </a:rPr>
                        <a:t>Mínimo a 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ser</a:t>
                      </a:r>
                      <a:r>
                        <a:rPr sz="2200" spc="-5" dirty="0">
                          <a:latin typeface="Arial"/>
                          <a:cs typeface="Arial"/>
                        </a:rPr>
                        <a:t> Aplicado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2565"/>
                        </a:lnSpc>
                      </a:pPr>
                      <a:r>
                        <a:rPr lang="pt-BR" sz="2200" dirty="0" smtClean="0">
                          <a:latin typeface="Arial"/>
                          <a:cs typeface="Arial"/>
                        </a:rPr>
                        <a:t>3.341.250,81</a:t>
                      </a:r>
                      <a:endParaRPr sz="22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63500">
                        <a:lnSpc>
                          <a:spcPts val="2565"/>
                        </a:lnSpc>
                      </a:pPr>
                      <a:r>
                        <a:rPr sz="2200" spc="-5" dirty="0">
                          <a:latin typeface="Arial"/>
                          <a:cs typeface="Arial"/>
                        </a:rPr>
                        <a:t>Aplicado à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00" spc="-10" dirty="0">
                          <a:latin typeface="Arial"/>
                          <a:cs typeface="Arial"/>
                        </a:rPr>
                        <a:t>Maior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2565"/>
                        </a:lnSpc>
                      </a:pPr>
                      <a:r>
                        <a:rPr lang="pt-BR" sz="2200" dirty="0" smtClean="0">
                          <a:latin typeface="Arial"/>
                          <a:cs typeface="Arial"/>
                        </a:rPr>
                        <a:t>61.651,09</a:t>
                      </a:r>
                      <a:endParaRPr sz="22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50432">
                <a:tc>
                  <a:txBody>
                    <a:bodyPr/>
                    <a:lstStyle/>
                    <a:p>
                      <a:pPr marL="63500">
                        <a:lnSpc>
                          <a:spcPts val="2575"/>
                        </a:lnSpc>
                      </a:pPr>
                      <a:r>
                        <a:rPr sz="2200" b="1" spc="-5">
                          <a:latin typeface="Arial"/>
                          <a:cs typeface="Arial"/>
                        </a:rPr>
                        <a:t>Percentual </a:t>
                      </a:r>
                      <a:r>
                        <a:rPr sz="2200" b="1" spc="-5" smtClean="0">
                          <a:latin typeface="Arial"/>
                          <a:cs typeface="Arial"/>
                        </a:rPr>
                        <a:t>Aplicado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ts val="2575"/>
                        </a:lnSpc>
                      </a:pPr>
                      <a:r>
                        <a:rPr lang="pt-BR" sz="2200" b="1" dirty="0" smtClean="0">
                          <a:latin typeface="Arial"/>
                          <a:cs typeface="Arial"/>
                        </a:rPr>
                        <a:t>96,75</a:t>
                      </a:r>
                      <a:endParaRPr sz="2200" b="1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756284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0031" y="975106"/>
            <a:ext cx="9673336" cy="1015663"/>
          </a:xfrm>
        </p:spPr>
        <p:txBody>
          <a:bodyPr/>
          <a:lstStyle/>
          <a:p>
            <a:pPr algn="ctr"/>
            <a:r>
              <a:rPr lang="pt-BR" sz="6600" dirty="0" smtClean="0"/>
              <a:t>Despesas com Pessoal</a:t>
            </a:r>
            <a:endParaRPr lang="pt-BR" sz="66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40517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3661410" marR="5080" indent="-2630805">
              <a:lnSpc>
                <a:spcPts val="3679"/>
              </a:lnSpc>
              <a:spcBef>
                <a:spcPts val="359"/>
              </a:spcBef>
            </a:pPr>
            <a:r>
              <a:rPr dirty="0"/>
              <a:t>DESPESAS </a:t>
            </a:r>
            <a:r>
              <a:rPr spc="-5" dirty="0"/>
              <a:t>COM </a:t>
            </a:r>
            <a:r>
              <a:rPr dirty="0"/>
              <a:t>PESSOAL DO</a:t>
            </a:r>
            <a:r>
              <a:rPr spc="-65" dirty="0"/>
              <a:t> </a:t>
            </a:r>
            <a:r>
              <a:rPr spc="-5" dirty="0"/>
              <a:t>PODER  </a:t>
            </a:r>
            <a:r>
              <a:rPr dirty="0"/>
              <a:t>EXECUTIVO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96414" y="2105914"/>
            <a:ext cx="6099810" cy="624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" algn="ctr">
              <a:lnSpc>
                <a:spcPts val="2355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Constituição Federal, Art. 169,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caput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ts val="2355"/>
              </a:lnSpc>
            </a:pPr>
            <a:r>
              <a:rPr sz="2000" dirty="0">
                <a:latin typeface="Arial"/>
                <a:cs typeface="Arial"/>
              </a:rPr>
              <a:t>Lei Complementar n°101/2000, </a:t>
            </a:r>
            <a:r>
              <a:rPr sz="2000" spc="-5" dirty="0">
                <a:latin typeface="Arial"/>
                <a:cs typeface="Arial"/>
              </a:rPr>
              <a:t>Art. </a:t>
            </a:r>
            <a:r>
              <a:rPr sz="2000" dirty="0">
                <a:latin typeface="Arial"/>
                <a:cs typeface="Arial"/>
              </a:rPr>
              <a:t>19, III e Art. 20,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III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9463306"/>
              </p:ext>
            </p:extLst>
          </p:nvPr>
        </p:nvGraphicFramePr>
        <p:xfrm>
          <a:off x="1871726" y="3546983"/>
          <a:ext cx="6941820" cy="23536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72430"/>
                <a:gridCol w="1469390"/>
              </a:tblGrid>
              <a:tr h="524510">
                <a:tc>
                  <a:txBody>
                    <a:bodyPr/>
                    <a:lstStyle/>
                    <a:p>
                      <a:pPr marL="38100" marR="376555">
                        <a:lnSpc>
                          <a:spcPts val="1730"/>
                        </a:lnSpc>
                        <a:spcBef>
                          <a:spcPts val="345"/>
                        </a:spcBef>
                      </a:pPr>
                      <a:r>
                        <a:rPr sz="1500" spc="-5" dirty="0">
                          <a:latin typeface="Arial"/>
                          <a:cs typeface="Arial"/>
                        </a:rPr>
                        <a:t>Receita Corrente Líquida Arrecadada nos últimos 12 meses  (RCL)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lang="pt-BR" sz="1500" dirty="0" smtClean="0">
                          <a:latin typeface="Arial"/>
                          <a:cs typeface="Arial"/>
                        </a:rPr>
                        <a:t>22.540.179,08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13843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(-)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Transferências Obrigatórias da União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Emendas</a:t>
                      </a:r>
                      <a:r>
                        <a:rPr sz="15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Individuais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20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.00</a:t>
                      </a:r>
                      <a:r>
                        <a:rPr sz="1500" spc="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00</a:t>
                      </a: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b="1" spc="-5" dirty="0">
                          <a:latin typeface="Arial"/>
                          <a:cs typeface="Arial"/>
                        </a:rPr>
                        <a:t>Receita Corrente Líquida</a:t>
                      </a:r>
                      <a:r>
                        <a:rPr sz="1500" b="1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Ajustada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lang="pt-BR" sz="1500" b="1" dirty="0" smtClean="0">
                          <a:latin typeface="Arial"/>
                          <a:cs typeface="Arial"/>
                        </a:rPr>
                        <a:t>22.340.179,08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500" spc="-5" dirty="0">
                          <a:latin typeface="Arial"/>
                          <a:cs typeface="Arial"/>
                        </a:rPr>
                        <a:t>Limite prudencial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51,30%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pt-BR" sz="1500" dirty="0" smtClean="0">
                          <a:latin typeface="Arial"/>
                          <a:cs typeface="Arial"/>
                        </a:rPr>
                        <a:t>11.460.511,87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500" spc="-5" dirty="0">
                          <a:latin typeface="Arial"/>
                          <a:cs typeface="Arial"/>
                        </a:rPr>
                        <a:t>Limite máximo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5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54%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pt-BR" sz="1500" dirty="0" smtClean="0">
                          <a:latin typeface="Arial"/>
                          <a:cs typeface="Arial"/>
                        </a:rPr>
                        <a:t>12.063.696,70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5181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500" b="1" spc="-5" dirty="0">
                          <a:latin typeface="Arial"/>
                          <a:cs typeface="Arial"/>
                        </a:rPr>
                        <a:t>Despesa líquida com</a:t>
                      </a:r>
                      <a:r>
                        <a:rPr sz="15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5" dirty="0">
                          <a:latin typeface="Arial"/>
                          <a:cs typeface="Arial"/>
                        </a:rPr>
                        <a:t>pessoal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279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pt-BR" sz="1500" b="1" dirty="0" smtClean="0">
                          <a:latin typeface="Arial"/>
                          <a:cs typeface="Arial"/>
                        </a:rPr>
                        <a:t>11.185.227,15</a:t>
                      </a:r>
                      <a:endParaRPr sz="1500" b="1" dirty="0">
                        <a:latin typeface="Arial"/>
                        <a:cs typeface="Arial"/>
                      </a:endParaRPr>
                    </a:p>
                  </a:txBody>
                  <a:tcPr marL="0" marR="0" marT="279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799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b="1" spc="-5" dirty="0">
                          <a:latin typeface="Arial"/>
                          <a:cs typeface="Arial"/>
                        </a:rPr>
                        <a:t>Percentual aplicado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em </a:t>
                      </a:r>
                      <a:r>
                        <a:rPr sz="1500" b="1" spc="-5" dirty="0">
                          <a:latin typeface="Arial"/>
                          <a:cs typeface="Arial"/>
                        </a:rPr>
                        <a:t>despesas com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5" dirty="0">
                          <a:latin typeface="Arial"/>
                          <a:cs typeface="Arial"/>
                        </a:rPr>
                        <a:t>pessoal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lang="pt-BR" sz="1500" b="1" dirty="0" smtClean="0">
                          <a:latin typeface="Arial"/>
                          <a:cs typeface="Arial"/>
                        </a:rPr>
                        <a:t>50,07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8838" rIns="0" bIns="0" rtlCol="0">
            <a:spAutoFit/>
          </a:bodyPr>
          <a:lstStyle/>
          <a:p>
            <a:pPr marL="3481070" marR="5080" indent="-2451100">
              <a:lnSpc>
                <a:spcPts val="3670"/>
              </a:lnSpc>
              <a:spcBef>
                <a:spcPts val="365"/>
              </a:spcBef>
            </a:pPr>
            <a:r>
              <a:rPr dirty="0"/>
              <a:t>DESPESAS </a:t>
            </a:r>
            <a:r>
              <a:rPr spc="-5" dirty="0"/>
              <a:t>COM </a:t>
            </a:r>
            <a:r>
              <a:rPr dirty="0"/>
              <a:t>PESSOAL DO</a:t>
            </a:r>
            <a:r>
              <a:rPr spc="-65" dirty="0"/>
              <a:t> </a:t>
            </a:r>
            <a:r>
              <a:rPr spc="-5" dirty="0"/>
              <a:t>PODER  </a:t>
            </a:r>
            <a:r>
              <a:rPr dirty="0"/>
              <a:t>LEGISLATIVO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96414" y="2158111"/>
            <a:ext cx="6099810" cy="6223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" algn="ctr">
              <a:lnSpc>
                <a:spcPts val="2345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Constituição Federal, Art. 169,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caput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ts val="2345"/>
              </a:lnSpc>
            </a:pPr>
            <a:r>
              <a:rPr sz="2000" dirty="0">
                <a:latin typeface="Arial"/>
                <a:cs typeface="Arial"/>
              </a:rPr>
              <a:t>Lei Complementar n°101/2000, </a:t>
            </a:r>
            <a:r>
              <a:rPr sz="2000" spc="-5" dirty="0">
                <a:latin typeface="Arial"/>
                <a:cs typeface="Arial"/>
              </a:rPr>
              <a:t>Art. </a:t>
            </a:r>
            <a:r>
              <a:rPr sz="2000" dirty="0">
                <a:latin typeface="Arial"/>
                <a:cs typeface="Arial"/>
              </a:rPr>
              <a:t>19, III e Art. 20,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III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583292"/>
              </p:ext>
            </p:extLst>
          </p:nvPr>
        </p:nvGraphicFramePr>
        <p:xfrm>
          <a:off x="917544" y="3567111"/>
          <a:ext cx="8409940" cy="2196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95508"/>
                <a:gridCol w="1914432"/>
              </a:tblGrid>
              <a:tr h="305054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500" spc="-5" dirty="0">
                          <a:latin typeface="Arial"/>
                          <a:cs typeface="Arial"/>
                        </a:rPr>
                        <a:t>Receita Corrente Líquida Arrecadada nos últimos 12 meses</a:t>
                      </a:r>
                      <a:r>
                        <a:rPr sz="15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(RCL)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lang="pt-BR" sz="1500" dirty="0" smtClean="0">
                          <a:latin typeface="Arial"/>
                          <a:cs typeface="Arial"/>
                        </a:rPr>
                        <a:t>22.540.179,08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13843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(-)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Transferências Obrigatórias da União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Emendas</a:t>
                      </a:r>
                      <a:r>
                        <a:rPr sz="1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Individuais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20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.00</a:t>
                      </a:r>
                      <a:r>
                        <a:rPr sz="1500" spc="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00</a:t>
                      </a: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b="1" spc="-5" dirty="0">
                          <a:latin typeface="Arial"/>
                          <a:cs typeface="Arial"/>
                        </a:rPr>
                        <a:t>Receita Corrente Líquida</a:t>
                      </a:r>
                      <a:r>
                        <a:rPr sz="1500" b="1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Ajustada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lang="pt-BR" sz="1500" b="1" dirty="0" smtClean="0">
                          <a:latin typeface="Arial"/>
                          <a:cs typeface="Arial"/>
                        </a:rPr>
                        <a:t>22.340.179,08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500" spc="-5" dirty="0">
                          <a:latin typeface="Arial"/>
                          <a:cs typeface="Arial"/>
                        </a:rPr>
                        <a:t>Limite prudencial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5,70%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pt-BR" sz="1500" dirty="0" smtClean="0">
                          <a:latin typeface="Arial"/>
                          <a:cs typeface="Arial"/>
                        </a:rPr>
                        <a:t>1.273.390,21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500" spc="-5" dirty="0">
                          <a:latin typeface="Arial"/>
                          <a:cs typeface="Arial"/>
                        </a:rPr>
                        <a:t>Limite máximo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5" dirty="0">
                          <a:latin typeface="Arial"/>
                          <a:cs typeface="Arial"/>
                        </a:rPr>
                        <a:t>6%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pt-BR" sz="1500" dirty="0" smtClean="0">
                          <a:latin typeface="Arial"/>
                          <a:cs typeface="Arial"/>
                        </a:rPr>
                        <a:t>1.340.410,75</a:t>
                      </a: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5180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b="1" spc="-5" dirty="0">
                          <a:latin typeface="Arial"/>
                          <a:cs typeface="Arial"/>
                        </a:rPr>
                        <a:t>Despesa líquida com</a:t>
                      </a:r>
                      <a:r>
                        <a:rPr sz="15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5" dirty="0">
                          <a:latin typeface="Arial"/>
                          <a:cs typeface="Arial"/>
                        </a:rPr>
                        <a:t>pessoal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lang="pt-BR" sz="1500" b="1" dirty="0" smtClean="0">
                          <a:latin typeface="Arial"/>
                          <a:cs typeface="Arial"/>
                        </a:rPr>
                        <a:t>595.515,46</a:t>
                      </a:r>
                      <a:endParaRPr sz="1500" b="1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b="1" spc="-5" dirty="0">
                          <a:latin typeface="Arial"/>
                          <a:cs typeface="Arial"/>
                        </a:rPr>
                        <a:t>Percentual aplicado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em </a:t>
                      </a:r>
                      <a:r>
                        <a:rPr sz="1500" b="1" spc="-5" dirty="0">
                          <a:latin typeface="Arial"/>
                          <a:cs typeface="Arial"/>
                        </a:rPr>
                        <a:t>despesas com</a:t>
                      </a:r>
                      <a:r>
                        <a:rPr sz="15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5" dirty="0">
                          <a:latin typeface="Arial"/>
                          <a:cs typeface="Arial"/>
                        </a:rPr>
                        <a:t>pessoal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lang="pt-BR" sz="1500" b="1" dirty="0" smtClean="0">
                          <a:latin typeface="Arial"/>
                          <a:cs typeface="Arial"/>
                        </a:rPr>
                        <a:t>2,67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87932" y="1037590"/>
            <a:ext cx="85178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DESPESAS </a:t>
            </a:r>
            <a:r>
              <a:rPr spc="-5" dirty="0"/>
              <a:t>COM </a:t>
            </a:r>
            <a:r>
              <a:rPr dirty="0"/>
              <a:t>PESSOAL</a:t>
            </a:r>
            <a:r>
              <a:rPr spc="-30" dirty="0"/>
              <a:t> </a:t>
            </a:r>
            <a:r>
              <a:rPr spc="-5" dirty="0"/>
              <a:t>CONSOLIDADO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96414" y="1689862"/>
            <a:ext cx="6099810" cy="623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" algn="ctr">
              <a:lnSpc>
                <a:spcPts val="235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Constituição Federal, Art. 169,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caput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ts val="2350"/>
              </a:lnSpc>
            </a:pPr>
            <a:r>
              <a:rPr sz="2000" dirty="0">
                <a:latin typeface="Arial"/>
                <a:cs typeface="Arial"/>
              </a:rPr>
              <a:t>Lei Complementar n°101/2000, </a:t>
            </a:r>
            <a:r>
              <a:rPr sz="2000" spc="-5" dirty="0">
                <a:latin typeface="Arial"/>
                <a:cs typeface="Arial"/>
              </a:rPr>
              <a:t>Art. </a:t>
            </a:r>
            <a:r>
              <a:rPr sz="2000" dirty="0">
                <a:latin typeface="Arial"/>
                <a:cs typeface="Arial"/>
              </a:rPr>
              <a:t>19, III e Art. 20,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III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8972004"/>
              </p:ext>
            </p:extLst>
          </p:nvPr>
        </p:nvGraphicFramePr>
        <p:xfrm>
          <a:off x="1336802" y="3130931"/>
          <a:ext cx="8011159" cy="21960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31230"/>
                <a:gridCol w="1979929"/>
              </a:tblGrid>
              <a:tr h="304800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500" spc="-5" dirty="0">
                          <a:latin typeface="Arial"/>
                          <a:cs typeface="Arial"/>
                        </a:rPr>
                        <a:t>Receita Corrente Líquida Arrecadada nos últimos 12 meses</a:t>
                      </a:r>
                      <a:r>
                        <a:rPr sz="15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(RCL)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lang="pt-BR" sz="1500" dirty="0" smtClean="0">
                          <a:latin typeface="Arial"/>
                          <a:cs typeface="Arial"/>
                        </a:rPr>
                        <a:t>22.540.179,08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13843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5054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(-)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Transferências Obrigatórias da União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Emendas</a:t>
                      </a:r>
                      <a:r>
                        <a:rPr sz="15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Individuais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20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.00</a:t>
                      </a:r>
                      <a:r>
                        <a:rPr sz="1500" spc="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00</a:t>
                      </a: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b="1" spc="-5" dirty="0">
                          <a:latin typeface="Arial"/>
                          <a:cs typeface="Arial"/>
                        </a:rPr>
                        <a:t>Receita Corrente Líquida</a:t>
                      </a:r>
                      <a:r>
                        <a:rPr sz="1500" b="1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Ajustada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lang="pt-BR" sz="1500" b="1" dirty="0" smtClean="0">
                          <a:latin typeface="Arial"/>
                          <a:cs typeface="Arial"/>
                        </a:rPr>
                        <a:t>22.340.179,08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799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500" spc="-5" dirty="0">
                          <a:latin typeface="Arial"/>
                          <a:cs typeface="Arial"/>
                        </a:rPr>
                        <a:t>Limite prudencial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- 57%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pt-BR" sz="1500" dirty="0" smtClean="0">
                          <a:latin typeface="Arial"/>
                          <a:cs typeface="Arial"/>
                        </a:rPr>
                        <a:t>12.733.902,</a:t>
                      </a:r>
                      <a:r>
                        <a:rPr sz="1500" dirty="0" smtClean="0">
                          <a:latin typeface="Arial"/>
                          <a:cs typeface="Arial"/>
                        </a:rPr>
                        <a:t>0</a:t>
                      </a:r>
                      <a:r>
                        <a:rPr lang="pt-BR" sz="1500" dirty="0" smtClean="0">
                          <a:latin typeface="Arial"/>
                          <a:cs typeface="Arial"/>
                        </a:rPr>
                        <a:t>8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500" spc="-5" dirty="0">
                          <a:latin typeface="Arial"/>
                          <a:cs typeface="Arial"/>
                        </a:rPr>
                        <a:t>Limite máximo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5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60%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pt-BR" sz="1500" dirty="0" smtClean="0">
                          <a:latin typeface="Arial"/>
                          <a:cs typeface="Arial"/>
                        </a:rPr>
                        <a:t>13.404.107,45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b="1" spc="-5" dirty="0">
                          <a:latin typeface="Arial"/>
                          <a:cs typeface="Arial"/>
                        </a:rPr>
                        <a:t>Despesa líquida com</a:t>
                      </a:r>
                      <a:r>
                        <a:rPr sz="15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5" dirty="0">
                          <a:latin typeface="Arial"/>
                          <a:cs typeface="Arial"/>
                        </a:rPr>
                        <a:t>pessoal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lang="pt-BR" sz="1500" b="1" dirty="0" smtClean="0">
                          <a:latin typeface="Arial"/>
                          <a:cs typeface="Arial"/>
                        </a:rPr>
                        <a:t>11.780.742,61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b="1" spc="-5" dirty="0">
                          <a:latin typeface="Arial"/>
                          <a:cs typeface="Arial"/>
                        </a:rPr>
                        <a:t>Percentual aplicado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em </a:t>
                      </a:r>
                      <a:r>
                        <a:rPr sz="1500" b="1" spc="-5" dirty="0">
                          <a:latin typeface="Arial"/>
                          <a:cs typeface="Arial"/>
                        </a:rPr>
                        <a:t>despesas com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5" dirty="0">
                          <a:latin typeface="Arial"/>
                          <a:cs typeface="Arial"/>
                        </a:rPr>
                        <a:t>pessoal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lang="pt-BR" sz="1500" b="1" dirty="0" smtClean="0">
                          <a:latin typeface="Arial"/>
                          <a:cs typeface="Arial"/>
                        </a:rPr>
                        <a:t>52,73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05201" y="3087751"/>
            <a:ext cx="56807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" dirty="0"/>
              <a:t>MUITO</a:t>
            </a:r>
            <a:r>
              <a:rPr sz="4800" spc="-30" dirty="0"/>
              <a:t> </a:t>
            </a:r>
            <a:r>
              <a:rPr sz="4800" spc="-5" dirty="0"/>
              <a:t>OBRIGADA!</a:t>
            </a:r>
            <a:endParaRPr sz="4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</TotalTime>
  <Words>899</Words>
  <Application>Microsoft Office PowerPoint</Application>
  <PresentationFormat>Personalizar</PresentationFormat>
  <Paragraphs>227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Office Theme</vt:lpstr>
      <vt:lpstr>Apresentação do PowerPoint</vt:lpstr>
      <vt:lpstr>EXIGÊNCIA LEGAL</vt:lpstr>
      <vt:lpstr>RECEITA ORÇAMENTÁRIA</vt:lpstr>
      <vt:lpstr>RECEITA ORÇAMENTÁRIA</vt:lpstr>
      <vt:lpstr>  RECEITA CORRENTE LÍQUIDA</vt:lpstr>
      <vt:lpstr>EXECUÇÃO ORÇAMENTÁRIA</vt:lpstr>
      <vt:lpstr>EXECUÇÃO ORÇAMENTÁRIA</vt:lpstr>
      <vt:lpstr>EXECUÇÃO ORÇAMENTÁRIA</vt:lpstr>
      <vt:lpstr>Despesas com Saúde</vt:lpstr>
      <vt:lpstr>APLICAÇÃO DE RECURSOS EM AÇÕES E  SERVIÇOS PÚBLICOS DE SAÚDE</vt:lpstr>
      <vt:lpstr>Despesas com Educação</vt:lpstr>
      <vt:lpstr>APLICAÇÃO DE RECURSOS NA  MANUTENÇÃO E DESENVOLVIMENTO DO ENSINO</vt:lpstr>
      <vt:lpstr>APLICAÇÃO DE 60% DOS RECURSOS DO FUNDEB  NA REMUNERAÇÃO DOS PROFISSIONAIS DO  MAGISTÉRIO DA EDUCAÇÃO BÁSICA</vt:lpstr>
      <vt:lpstr>APLICAÇÃO DE 95% DOS RECURSOS DO FUNDEB  EM AÇÕES DE MANUTENÇÃO E  DESENVOLVIMENTO DO ENSINO - MDE</vt:lpstr>
      <vt:lpstr>Despesas com Pessoal</vt:lpstr>
      <vt:lpstr>DESPESAS COM PESSOAL DO PODER  EXECUTIVO</vt:lpstr>
      <vt:lpstr>DESPESAS COM PESSOAL DO PODER  LEGISLATIVO</vt:lpstr>
      <vt:lpstr>DESPESAS COM PESSOAL CONSOLIDADO</vt:lpstr>
      <vt:lpstr>MUITO OBRIGADA!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Controle Interno</dc:creator>
  <cp:lastModifiedBy>Microsoft</cp:lastModifiedBy>
  <cp:revision>21</cp:revision>
  <cp:lastPrinted>2019-09-23T19:00:30Z</cp:lastPrinted>
  <dcterms:created xsi:type="dcterms:W3CDTF">2019-09-23T18:50:33Z</dcterms:created>
  <dcterms:modified xsi:type="dcterms:W3CDTF">2020-02-26T15:54:45Z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2019-09-23T00:00:00Z</vt:filetime>
  </property>
  <property fmtid="{D5CDD505-2E9C-101B-9397-08002B2CF9AE}" pid="3" name="Creator">
    <vt:lpwstr>Microsoft® Word 2010</vt:lpwstr>
  </property>
  <property fmtid="{D5CDD505-2E9C-101B-9397-08002B2CF9AE}" pid="4" name="LastSaved">
    <vt:filetime>2019-09-23T00:00:00Z</vt:filetime>
  </property>
</Properties>
</file>