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7" r:id="rId3"/>
    <p:sldId id="258" r:id="rId4"/>
    <p:sldId id="276" r:id="rId5"/>
    <p:sldId id="260" r:id="rId6"/>
    <p:sldId id="261" r:id="rId7"/>
    <p:sldId id="262" r:id="rId8"/>
    <p:sldId id="263" r:id="rId9"/>
    <p:sldId id="272" r:id="rId10"/>
    <p:sldId id="264" r:id="rId11"/>
    <p:sldId id="273" r:id="rId12"/>
    <p:sldId id="265" r:id="rId13"/>
    <p:sldId id="266" r:id="rId14"/>
    <p:sldId id="267" r:id="rId15"/>
    <p:sldId id="274" r:id="rId16"/>
    <p:sldId id="268" r:id="rId17"/>
    <p:sldId id="269" r:id="rId18"/>
    <p:sldId id="270" r:id="rId19"/>
    <p:sldId id="277" r:id="rId20"/>
    <p:sldId id="271" r:id="rId21"/>
  </p:sldIdLst>
  <p:sldSz cx="10693400" cy="756285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24" autoAdjust="0"/>
  </p:normalViewPr>
  <p:slideViewPr>
    <p:cSldViewPr>
      <p:cViewPr varScale="1">
        <p:scale>
          <a:sx n="64" d="100"/>
          <a:sy n="64" d="100"/>
        </p:scale>
        <p:origin x="1254" y="6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51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Colunas1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Plan1!$A$2:$A$3</c:f>
              <c:strCache>
                <c:ptCount val="2"/>
                <c:pt idx="0">
                  <c:v>Receita Arrecadada</c:v>
                </c:pt>
                <c:pt idx="1">
                  <c:v>Despesa Empenhada</c:v>
                </c:pt>
              </c:strCache>
            </c:strRef>
          </c:cat>
          <c:val>
            <c:numRef>
              <c:f>Plan1!$B$2:$B$3</c:f>
              <c:numCache>
                <c:formatCode>#,##0.00</c:formatCode>
                <c:ptCount val="2"/>
                <c:pt idx="0">
                  <c:v>29442691.59</c:v>
                </c:pt>
                <c:pt idx="1">
                  <c:v>27156258.039999999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16694320"/>
        <c:axId val="-1116704112"/>
      </c:barChart>
      <c:catAx>
        <c:axId val="-111669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116704112"/>
        <c:crosses val="autoZero"/>
        <c:auto val="1"/>
        <c:lblAlgn val="ctr"/>
        <c:lblOffset val="100"/>
        <c:noMultiLvlLbl val="0"/>
      </c:catAx>
      <c:valAx>
        <c:axId val="-111670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-1116694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5727" cy="495994"/>
          </a:xfrm>
          <a:prstGeom prst="rect">
            <a:avLst/>
          </a:prstGeom>
        </p:spPr>
        <p:txBody>
          <a:bodyPr vert="horz" lIns="83755" tIns="41878" rIns="83755" bIns="41878" rtlCol="0"/>
          <a:lstStyle>
            <a:lvl1pPr algn="l">
              <a:defRPr sz="11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942" y="3"/>
            <a:ext cx="2944717" cy="495994"/>
          </a:xfrm>
          <a:prstGeom prst="rect">
            <a:avLst/>
          </a:prstGeom>
        </p:spPr>
        <p:txBody>
          <a:bodyPr vert="horz" lIns="83755" tIns="41878" rIns="83755" bIns="41878" rtlCol="0"/>
          <a:lstStyle>
            <a:lvl1pPr algn="r">
              <a:defRPr sz="1100"/>
            </a:lvl1pPr>
          </a:lstStyle>
          <a:p>
            <a:fld id="{FD55A3C0-285B-4AF6-B7CD-177FF5BB3CBC}" type="datetimeFigureOut">
              <a:rPr lang="pt-BR" smtClean="0"/>
              <a:pPr/>
              <a:t>23/02/2022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430150"/>
            <a:ext cx="2945727" cy="495994"/>
          </a:xfrm>
          <a:prstGeom prst="rect">
            <a:avLst/>
          </a:prstGeom>
        </p:spPr>
        <p:txBody>
          <a:bodyPr vert="horz" lIns="83755" tIns="41878" rIns="83755" bIns="41878" rtlCol="0" anchor="b"/>
          <a:lstStyle>
            <a:lvl1pPr algn="l">
              <a:defRPr sz="11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942" y="9430150"/>
            <a:ext cx="2944717" cy="495994"/>
          </a:xfrm>
          <a:prstGeom prst="rect">
            <a:avLst/>
          </a:prstGeom>
        </p:spPr>
        <p:txBody>
          <a:bodyPr vert="horz" lIns="83755" tIns="41878" rIns="83755" bIns="41878" rtlCol="0" anchor="b"/>
          <a:lstStyle>
            <a:lvl1pPr algn="r">
              <a:defRPr sz="1100"/>
            </a:lvl1pPr>
          </a:lstStyle>
          <a:p>
            <a:fld id="{B566D4A2-4930-4ED2-A29A-6FDE42EF5579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25227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2/23/2022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76275" y="561975"/>
            <a:ext cx="9458325" cy="6362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2/23/2022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64819" y="350520"/>
            <a:ext cx="9803892" cy="6699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2/23/2022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401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1467" y="3130931"/>
            <a:ext cx="8030464" cy="2447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5458" y="339344"/>
            <a:ext cx="7681595" cy="469679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567055" marR="558165" algn="ctr">
              <a:lnSpc>
                <a:spcPts val="4020"/>
              </a:lnSpc>
              <a:spcBef>
                <a:spcPts val="385"/>
              </a:spcBef>
            </a:pPr>
            <a:r>
              <a:rPr sz="3500" spc="-5" dirty="0">
                <a:latin typeface="Arial"/>
                <a:cs typeface="Arial"/>
              </a:rPr>
              <a:t>ESTADO </a:t>
            </a:r>
            <a:r>
              <a:rPr sz="3500" dirty="0">
                <a:latin typeface="Arial"/>
                <a:cs typeface="Arial"/>
              </a:rPr>
              <a:t>DE </a:t>
            </a:r>
            <a:r>
              <a:rPr sz="3500" spc="-5" dirty="0">
                <a:latin typeface="Arial"/>
                <a:cs typeface="Arial"/>
              </a:rPr>
              <a:t>SANTA</a:t>
            </a:r>
            <a:r>
              <a:rPr sz="3500" spc="-4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CATARINA  MUNICÍPIO </a:t>
            </a:r>
            <a:r>
              <a:rPr sz="3500" spc="-5" dirty="0">
                <a:latin typeface="Arial"/>
                <a:cs typeface="Arial"/>
              </a:rPr>
              <a:t>DE</a:t>
            </a:r>
            <a:r>
              <a:rPr sz="3500" spc="-30" dirty="0">
                <a:latin typeface="Arial"/>
                <a:cs typeface="Arial"/>
              </a:rPr>
              <a:t> </a:t>
            </a:r>
            <a:r>
              <a:rPr sz="3500" dirty="0">
                <a:latin typeface="Arial"/>
                <a:cs typeface="Arial"/>
              </a:rPr>
              <a:t>ANCHIETA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850" dirty="0">
              <a:latin typeface="Times New Roman"/>
              <a:cs typeface="Times New Roman"/>
            </a:endParaRPr>
          </a:p>
          <a:p>
            <a:pPr algn="ctr">
              <a:lnSpc>
                <a:spcPts val="4110"/>
              </a:lnSpc>
            </a:pPr>
            <a:r>
              <a:rPr sz="3500" b="1" dirty="0">
                <a:latin typeface="Arial"/>
                <a:cs typeface="Arial"/>
              </a:rPr>
              <a:t>AUDIÊNCIA</a:t>
            </a:r>
            <a:r>
              <a:rPr sz="3500" b="1" spc="-5" dirty="0">
                <a:latin typeface="Arial"/>
                <a:cs typeface="Arial"/>
              </a:rPr>
              <a:t> PÚBLICA</a:t>
            </a:r>
            <a:endParaRPr sz="3500" dirty="0">
              <a:latin typeface="Arial"/>
              <a:cs typeface="Arial"/>
            </a:endParaRPr>
          </a:p>
          <a:p>
            <a:pPr marL="12065" marR="5080" algn="ctr">
              <a:lnSpc>
                <a:spcPts val="4020"/>
              </a:lnSpc>
              <a:spcBef>
                <a:spcPts val="195"/>
              </a:spcBef>
            </a:pPr>
            <a:r>
              <a:rPr sz="3500" b="1" dirty="0">
                <a:latin typeface="Arial"/>
                <a:cs typeface="Arial"/>
              </a:rPr>
              <a:t>DE </a:t>
            </a:r>
            <a:r>
              <a:rPr sz="3500" b="1" spc="-5" dirty="0">
                <a:latin typeface="Arial"/>
                <a:cs typeface="Arial"/>
              </a:rPr>
              <a:t>AVALIAÇÃO </a:t>
            </a:r>
            <a:r>
              <a:rPr sz="3500" b="1" dirty="0">
                <a:latin typeface="Arial"/>
                <a:cs typeface="Arial"/>
              </a:rPr>
              <a:t>DO</a:t>
            </a:r>
            <a:r>
              <a:rPr sz="3500" b="1" spc="-6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CUMPRIMENTO  DAS </a:t>
            </a:r>
            <a:r>
              <a:rPr sz="3500" b="1" spc="-5" dirty="0">
                <a:latin typeface="Arial"/>
                <a:cs typeface="Arial"/>
              </a:rPr>
              <a:t>METAS</a:t>
            </a:r>
            <a:r>
              <a:rPr sz="3500" b="1" spc="-10" dirty="0">
                <a:latin typeface="Arial"/>
                <a:cs typeface="Arial"/>
              </a:rPr>
              <a:t> </a:t>
            </a:r>
            <a:r>
              <a:rPr sz="3500" b="1" dirty="0">
                <a:latin typeface="Arial"/>
                <a:cs typeface="Arial"/>
              </a:rPr>
              <a:t>FISCAIS</a:t>
            </a:r>
            <a:endParaRPr sz="3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85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lang="pt-BR" sz="3500" dirty="0">
                <a:latin typeface="Arial"/>
                <a:cs typeface="Arial"/>
              </a:rPr>
              <a:t>3</a:t>
            </a:r>
            <a:r>
              <a:rPr sz="3500" dirty="0" smtClean="0">
                <a:latin typeface="Arial"/>
                <a:cs typeface="Arial"/>
              </a:rPr>
              <a:t>º</a:t>
            </a:r>
            <a:r>
              <a:rPr sz="3500" spc="-5" dirty="0" smtClean="0">
                <a:latin typeface="Arial"/>
                <a:cs typeface="Arial"/>
              </a:rPr>
              <a:t> QUADRIMESTRE/20</a:t>
            </a:r>
            <a:r>
              <a:rPr lang="pt-BR" sz="3500" spc="-5" dirty="0" smtClean="0">
                <a:latin typeface="Arial"/>
                <a:cs typeface="Arial"/>
              </a:rPr>
              <a:t>21</a:t>
            </a:r>
            <a:endParaRPr sz="35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0275" y="340868"/>
            <a:ext cx="37522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EXIGÊNCIA</a:t>
            </a:r>
            <a:r>
              <a:rPr spc="-70" dirty="0"/>
              <a:t> </a:t>
            </a:r>
            <a:r>
              <a:rPr spc="-5" dirty="0"/>
              <a:t>LEGAL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993393"/>
            <a:ext cx="9951720" cy="37771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Lei Complementar n°101, de 04 de </a:t>
            </a:r>
            <a:r>
              <a:rPr sz="2000" spc="-5" dirty="0">
                <a:latin typeface="Arial"/>
                <a:cs typeface="Arial"/>
              </a:rPr>
              <a:t>Maio </a:t>
            </a:r>
            <a:r>
              <a:rPr sz="2000" dirty="0">
                <a:latin typeface="Arial"/>
                <a:cs typeface="Arial"/>
              </a:rPr>
              <a:t>de 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9°, §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4°</a:t>
            </a: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endParaRPr lang="pt-BR"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dirty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endParaRPr lang="pt-BR" sz="1800" dirty="0" smtClean="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Art</a:t>
            </a:r>
            <a:r>
              <a:rPr sz="1800" dirty="0">
                <a:latin typeface="Arial"/>
                <a:cs typeface="Arial"/>
              </a:rPr>
              <a:t>. </a:t>
            </a:r>
            <a:r>
              <a:rPr sz="1800" spc="-5" dirty="0">
                <a:latin typeface="Arial"/>
                <a:cs typeface="Arial"/>
              </a:rPr>
              <a:t>9º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[...]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5900"/>
              </a:lnSpc>
            </a:pPr>
            <a:r>
              <a:rPr sz="1800" spc="-5" dirty="0">
                <a:latin typeface="Arial"/>
                <a:cs typeface="Arial"/>
              </a:rPr>
              <a:t>§ 4º </a:t>
            </a:r>
            <a:r>
              <a:rPr sz="1800" dirty="0">
                <a:latin typeface="Arial"/>
                <a:cs typeface="Arial"/>
              </a:rPr>
              <a:t>- Até </a:t>
            </a:r>
            <a:r>
              <a:rPr sz="1800" spc="-5" dirty="0">
                <a:latin typeface="Arial"/>
                <a:cs typeface="Arial"/>
              </a:rPr>
              <a:t>o final dos </a:t>
            </a:r>
            <a:r>
              <a:rPr sz="1800" dirty="0">
                <a:latin typeface="Arial"/>
                <a:cs typeface="Arial"/>
              </a:rPr>
              <a:t>meses </a:t>
            </a:r>
            <a:r>
              <a:rPr sz="1800" spc="-5" dirty="0">
                <a:latin typeface="Arial"/>
                <a:cs typeface="Arial"/>
              </a:rPr>
              <a:t>de Maio, Setembro e Fevereiro, o Poder Executivo </a:t>
            </a:r>
            <a:r>
              <a:rPr sz="1800" dirty="0">
                <a:latin typeface="Arial"/>
                <a:cs typeface="Arial"/>
              </a:rPr>
              <a:t>demonstrará </a:t>
            </a:r>
            <a:r>
              <a:rPr sz="1800" spc="-5" dirty="0">
                <a:latin typeface="Arial"/>
                <a:cs typeface="Arial"/>
              </a:rPr>
              <a:t>e   avaliará o cumprimento das metas fiscais de cada quadrimestre, em Audiência Pública na  comissão referida no § 1º </a:t>
            </a:r>
            <a:r>
              <a:rPr sz="1800" dirty="0">
                <a:latin typeface="Arial"/>
                <a:cs typeface="Arial"/>
              </a:rPr>
              <a:t>do Art. 166 </a:t>
            </a:r>
            <a:r>
              <a:rPr sz="1800" spc="-5" dirty="0">
                <a:latin typeface="Arial"/>
                <a:cs typeface="Arial"/>
              </a:rPr>
              <a:t>da Constituição </a:t>
            </a:r>
            <a:r>
              <a:rPr sz="1800" dirty="0">
                <a:latin typeface="Arial"/>
                <a:cs typeface="Arial"/>
              </a:rPr>
              <a:t>ou </a:t>
            </a:r>
            <a:r>
              <a:rPr sz="1800" spc="-5" dirty="0">
                <a:latin typeface="Arial"/>
                <a:cs typeface="Arial"/>
              </a:rPr>
              <a:t>equivalente nas Casas Legislativas  estaduais e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municipais.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4" name="Imagem 3" descr="brasao_atualizado PORTAL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2782" y="4710119"/>
            <a:ext cx="2071702" cy="2286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3989" y="985774"/>
            <a:ext cx="52641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RECEITA</a:t>
            </a:r>
            <a:r>
              <a:rPr spc="-45" dirty="0"/>
              <a:t> </a:t>
            </a:r>
            <a:r>
              <a:rPr spc="-5"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8583" y="1639570"/>
            <a:ext cx="33953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4.320/64, Art. 2°, § 1° e</a:t>
            </a:r>
            <a:r>
              <a:rPr sz="2000" spc="-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2°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2244" y="2766186"/>
            <a:ext cx="739794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Receita </a:t>
            </a:r>
            <a:r>
              <a:rPr sz="2400" b="1" spc="-5" dirty="0" err="1">
                <a:latin typeface="Arial"/>
                <a:cs typeface="Arial"/>
              </a:rPr>
              <a:t>Arrecadada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lang="pt-BR" sz="2400" b="1" spc="-5" dirty="0" smtClean="0">
                <a:latin typeface="Arial"/>
                <a:cs typeface="Arial"/>
              </a:rPr>
              <a:t>até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lang="pt-BR" sz="2400" b="1" spc="-5" dirty="0" smtClean="0">
                <a:latin typeface="Arial"/>
                <a:cs typeface="Arial"/>
              </a:rPr>
              <a:t>o 3</a:t>
            </a:r>
            <a:r>
              <a:rPr sz="2400" b="1" spc="-5" dirty="0" smtClean="0">
                <a:latin typeface="Arial"/>
                <a:cs typeface="Arial"/>
              </a:rPr>
              <a:t>º</a:t>
            </a:r>
            <a:r>
              <a:rPr sz="2400" b="1" spc="80" dirty="0" smtClean="0">
                <a:latin typeface="Arial"/>
                <a:cs typeface="Arial"/>
              </a:rPr>
              <a:t> </a:t>
            </a:r>
            <a:r>
              <a:rPr sz="2400" b="1" spc="-5" dirty="0" err="1" smtClean="0">
                <a:latin typeface="Arial"/>
                <a:cs typeface="Arial"/>
              </a:rPr>
              <a:t>Quadrimestre</a:t>
            </a:r>
            <a:r>
              <a:rPr sz="2400" b="1" spc="-5" dirty="0" smtClean="0">
                <a:latin typeface="Arial"/>
                <a:cs typeface="Arial"/>
              </a:rPr>
              <a:t>/20</a:t>
            </a:r>
            <a:r>
              <a:rPr lang="pt-BR" sz="2400" b="1" spc="-5" dirty="0" smtClean="0">
                <a:latin typeface="Arial"/>
                <a:cs typeface="Arial"/>
              </a:rPr>
              <a:t>21</a:t>
            </a:r>
            <a:endParaRPr sz="2400" dirty="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927951"/>
              </p:ext>
            </p:extLst>
          </p:nvPr>
        </p:nvGraphicFramePr>
        <p:xfrm>
          <a:off x="774668" y="3709987"/>
          <a:ext cx="8103511" cy="129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2601"/>
                <a:gridCol w="3790910"/>
              </a:tblGrid>
              <a:tr h="691133">
                <a:tc>
                  <a:txBody>
                    <a:bodyPr/>
                    <a:lstStyle/>
                    <a:p>
                      <a:pPr marL="635" algn="ctr">
                        <a:lnSpc>
                          <a:spcPts val="2855"/>
                        </a:lnSpc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Receita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Orçamentária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29.442.691,59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04267">
                <a:tc>
                  <a:txBody>
                    <a:bodyPr/>
                    <a:lstStyle/>
                    <a:p>
                      <a:pPr marL="635" algn="ctr">
                        <a:lnSpc>
                          <a:spcPts val="2855"/>
                        </a:lnSpc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Média Mensal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2.453.557,64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6180" y="743427"/>
            <a:ext cx="9673336" cy="492443"/>
          </a:xfrm>
        </p:spPr>
        <p:txBody>
          <a:bodyPr/>
          <a:lstStyle/>
          <a:p>
            <a:pPr algn="ctr"/>
            <a:r>
              <a:rPr lang="pt-BR" dirty="0" smtClean="0"/>
              <a:t>METAS DE ARRECADAÇÃO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31467" y="2485281"/>
            <a:ext cx="8030464" cy="3312368"/>
          </a:xfrm>
        </p:spPr>
        <p:txBody>
          <a:bodyPr/>
          <a:lstStyle/>
          <a:p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1816"/>
              </p:ext>
            </p:extLst>
          </p:nvPr>
        </p:nvGraphicFramePr>
        <p:xfrm>
          <a:off x="1803272" y="2602147"/>
          <a:ext cx="7399151" cy="3078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4296"/>
                <a:gridCol w="2739664"/>
                <a:gridCol w="1995191"/>
              </a:tblGrid>
              <a:tr h="1740372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  <a:r>
                        <a:rPr lang="pt-B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Total</a:t>
                      </a:r>
                    </a:p>
                    <a:p>
                      <a:pPr algn="ctr"/>
                      <a:r>
                        <a:rPr lang="pt-B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Prevista na LOA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Arrecadada até</a:t>
                      </a:r>
                      <a:r>
                        <a:rPr lang="pt-B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</a:t>
                      </a:r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Quadrimestre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Diferença</a:t>
                      </a:r>
                      <a:endParaRPr lang="pt-BR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338264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24.000.000,00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29.442.691,59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5.442.691,59</a:t>
                      </a:r>
                      <a:endParaRPr lang="pt-BR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73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2800" y="881228"/>
            <a:ext cx="6422899" cy="593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2200"/>
              </a:lnSpc>
              <a:spcBef>
                <a:spcPts val="95"/>
              </a:spcBef>
            </a:pPr>
            <a:r>
              <a:rPr dirty="0" smtClean="0"/>
              <a:t>  </a:t>
            </a:r>
            <a:r>
              <a:rPr dirty="0"/>
              <a:t>RECEITA CORRENTE</a:t>
            </a:r>
            <a:r>
              <a:rPr spc="-90" dirty="0"/>
              <a:t> </a:t>
            </a:r>
            <a:r>
              <a:rPr dirty="0"/>
              <a:t>LÍQUIDA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84300" y="1800225"/>
            <a:ext cx="8383905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Arial"/>
                <a:cs typeface="Arial"/>
              </a:rPr>
              <a:t>Lei Complementar n°101/2000, Art. 2°, </a:t>
            </a:r>
            <a:r>
              <a:rPr sz="2000" dirty="0">
                <a:latin typeface="Arial"/>
                <a:cs typeface="Arial"/>
              </a:rPr>
              <a:t>IV, </a:t>
            </a:r>
            <a:r>
              <a:rPr sz="2000" spc="-5" dirty="0">
                <a:latin typeface="Arial"/>
                <a:cs typeface="Arial"/>
              </a:rPr>
              <a:t>‘c’, </a:t>
            </a:r>
            <a:r>
              <a:rPr sz="2000" dirty="0">
                <a:latin typeface="Arial"/>
                <a:cs typeface="Arial"/>
              </a:rPr>
              <a:t>§ </a:t>
            </a:r>
            <a:r>
              <a:rPr sz="2000" spc="-5" dirty="0">
                <a:latin typeface="Arial"/>
                <a:cs typeface="Arial"/>
              </a:rPr>
              <a:t>1° </a:t>
            </a:r>
            <a:r>
              <a:rPr sz="2000" dirty="0">
                <a:latin typeface="Arial"/>
                <a:cs typeface="Arial"/>
              </a:rPr>
              <a:t>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3°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1858" y="3217182"/>
            <a:ext cx="8386792" cy="1923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pt-BR" sz="2000" b="1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 err="1" smtClean="0">
                <a:latin typeface="Arial"/>
                <a:cs typeface="Arial"/>
              </a:rPr>
              <a:t>Receita</a:t>
            </a:r>
            <a:r>
              <a:rPr sz="2000" b="1" dirty="0" smtClean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Corrente Líquida </a:t>
            </a:r>
            <a:r>
              <a:rPr sz="2000" b="1" dirty="0" err="1">
                <a:latin typeface="Arial"/>
                <a:cs typeface="Arial"/>
              </a:rPr>
              <a:t>Arrecadada</a:t>
            </a:r>
            <a:r>
              <a:rPr sz="2000" b="1" dirty="0">
                <a:latin typeface="Arial"/>
                <a:cs typeface="Arial"/>
              </a:rPr>
              <a:t> </a:t>
            </a:r>
            <a:r>
              <a:rPr lang="pt-BR" sz="2000" b="1" dirty="0" smtClean="0">
                <a:latin typeface="Arial"/>
                <a:cs typeface="Arial"/>
              </a:rPr>
              <a:t>até o</a:t>
            </a:r>
            <a:r>
              <a:rPr sz="2000" b="1" dirty="0" smtClean="0">
                <a:latin typeface="Arial"/>
                <a:cs typeface="Arial"/>
              </a:rPr>
              <a:t> </a:t>
            </a:r>
            <a:r>
              <a:rPr lang="pt-BR" sz="2000" b="1" dirty="0">
                <a:latin typeface="Arial"/>
                <a:cs typeface="Arial"/>
              </a:rPr>
              <a:t>3</a:t>
            </a:r>
            <a:r>
              <a:rPr sz="2000" b="1" dirty="0" smtClean="0">
                <a:latin typeface="Arial"/>
                <a:cs typeface="Arial"/>
              </a:rPr>
              <a:t>º</a:t>
            </a:r>
            <a:r>
              <a:rPr sz="2000" b="1" spc="30" dirty="0" smtClean="0">
                <a:latin typeface="Arial"/>
                <a:cs typeface="Arial"/>
              </a:rPr>
              <a:t> </a:t>
            </a:r>
            <a:r>
              <a:rPr sz="2000" b="1" spc="-5" dirty="0" err="1" smtClean="0">
                <a:latin typeface="Arial"/>
                <a:cs typeface="Arial"/>
              </a:rPr>
              <a:t>Quadrimestre</a:t>
            </a:r>
            <a:r>
              <a:rPr lang="pt-BR" sz="2000" b="1" spc="-5" dirty="0" smtClean="0">
                <a:latin typeface="Arial"/>
                <a:cs typeface="Arial"/>
              </a:rPr>
              <a:t> </a:t>
            </a:r>
            <a:r>
              <a:rPr sz="2000" b="1" spc="-5" dirty="0" smtClean="0">
                <a:latin typeface="Arial"/>
                <a:cs typeface="Arial"/>
              </a:rPr>
              <a:t>/20</a:t>
            </a:r>
            <a:r>
              <a:rPr lang="pt-BR" sz="2000" b="1" spc="-5" dirty="0" smtClean="0">
                <a:latin typeface="Arial"/>
                <a:cs typeface="Arial"/>
              </a:rPr>
              <a:t>21</a:t>
            </a:r>
            <a:endParaRPr sz="2000" dirty="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9177"/>
              </p:ext>
            </p:extLst>
          </p:nvPr>
        </p:nvGraphicFramePr>
        <p:xfrm>
          <a:off x="846106" y="5353061"/>
          <a:ext cx="9024966" cy="6429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26915"/>
                <a:gridCol w="4498051"/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Receita Corrente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Líquida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27.144.792,99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1203296" y="2352666"/>
            <a:ext cx="83582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 Receita Corrente Líquida (RCL) é o somatório das receitas tributárias, de contribuições, patrimoniais, industriais, agropecuárias, de serviços, transferências correntes e outras receitas também correntes. Deste valor são subtraídos, principalmente, os valores transferidos, por determinação constitucional ou legal.</a:t>
            </a:r>
          </a:p>
          <a:p>
            <a:pPr algn="just">
              <a:buFont typeface="Arial" pitchFamily="34" charset="0"/>
              <a:buChar char="•"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Leva em consideração os 12 últimos meses.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3296" y="1037590"/>
            <a:ext cx="850112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t-BR" dirty="0" smtClean="0"/>
              <a:t>RECEITAS POR CATEGORIA ECONÔMICA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86460" y="1693193"/>
            <a:ext cx="44272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503298"/>
              </p:ext>
            </p:extLst>
          </p:nvPr>
        </p:nvGraphicFramePr>
        <p:xfrm>
          <a:off x="1602284" y="2165915"/>
          <a:ext cx="7416824" cy="46930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20161"/>
                <a:gridCol w="2896663"/>
              </a:tblGrid>
              <a:tr h="3583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</a:rPr>
                        <a:t>RECEITAS ARRECADADAS 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2021</a:t>
                      </a:r>
                      <a:endParaRPr lang="pt-BR" sz="1600" dirty="0"/>
                    </a:p>
                  </a:txBody>
                  <a:tcPr marL="27199" marR="27199" marT="5440" marB="5440" anchor="ctr"/>
                </a:tc>
              </a:tr>
              <a:tr h="393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Receitas Correntes (I)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27.293.448,54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Tributária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2.762.705,41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de Contribuições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261.963,25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Patrimonial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279.407,38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Receita de Serviços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54.152,97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Transferências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23.612.634,77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Outras Receitas Correntes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322.584,76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Receitas de Capital (II)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2.149.243,05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Operações de Crédito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390.177,51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Amortização de Empréstimos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 smtClean="0">
                          <a:latin typeface="+mn-lt"/>
                        </a:rPr>
                        <a:t>865,54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effectLst/>
                        </a:rPr>
                        <a:t>Transferências de Capital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1.758.200,00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27199" marR="27199" marT="5440" marB="5440" anchor="ctr"/>
                </a:tc>
              </a:tr>
              <a:tr h="358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effectLst/>
                        </a:rPr>
                        <a:t>Total (III) = (I+II) </a:t>
                      </a:r>
                      <a:endParaRPr lang="pt-BR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199" marR="27199" marT="5440" marB="544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29.442.691,59</a:t>
                      </a:r>
                      <a:endParaRPr lang="pt-B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3296" y="391413"/>
            <a:ext cx="885831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pt-BR" spc="-5" dirty="0" smtClean="0"/>
              <a:t>DESPESAS EMPENHADAS POR FUNÇÃO 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33470" y="1045209"/>
            <a:ext cx="4427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558393"/>
              </p:ext>
            </p:extLst>
          </p:nvPr>
        </p:nvGraphicFramePr>
        <p:xfrm>
          <a:off x="2417742" y="1621190"/>
          <a:ext cx="5715040" cy="53635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9078"/>
                <a:gridCol w="1705962"/>
              </a:tblGrid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39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01 -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Legislativa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599.737,99</a:t>
                      </a:r>
                      <a:endParaRPr lang="pt-BR" sz="15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85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04 -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Administração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2.168.725,12</a:t>
                      </a:r>
                      <a:endParaRPr lang="pt-BR" sz="15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9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05 - </a:t>
                      </a:r>
                      <a:r>
                        <a:rPr sz="1500" spc="-5" dirty="0" err="1">
                          <a:latin typeface="Arial"/>
                          <a:cs typeface="Arial"/>
                        </a:rPr>
                        <a:t>Defesa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 smtClean="0">
                          <a:latin typeface="Arial"/>
                          <a:cs typeface="Arial"/>
                        </a:rPr>
                        <a:t>Nacional</a:t>
                      </a:r>
                      <a:r>
                        <a:rPr lang="pt-BR" sz="1500" spc="-5" dirty="0" smtClean="0">
                          <a:latin typeface="Arial"/>
                          <a:cs typeface="Arial"/>
                        </a:rPr>
                        <a:t> (Junta</a:t>
                      </a:r>
                      <a:r>
                        <a:rPr lang="pt-BR" sz="1500" spc="-5" baseline="0" dirty="0" smtClean="0">
                          <a:latin typeface="Arial"/>
                          <a:cs typeface="Arial"/>
                        </a:rPr>
                        <a:t> de Serviço Militar)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45.930,27</a:t>
                      </a:r>
                      <a:endParaRPr lang="pt-BR" sz="15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06 -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Segurança Pública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424.975,57</a:t>
                      </a:r>
                      <a:endParaRPr lang="pt-BR" sz="15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08 -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Assistência Social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1.089.684,22</a:t>
                      </a:r>
                      <a:endParaRPr lang="pt-BR" sz="15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10 -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Saúde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8.904.482,27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12 -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Educação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8.001.498,22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13 -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Cultura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82.035,45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24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15 </a:t>
                      </a:r>
                      <a:r>
                        <a:rPr lang="pt-BR" sz="1500" dirty="0" smtClean="0">
                          <a:latin typeface="Arial"/>
                          <a:cs typeface="Arial"/>
                        </a:rPr>
                        <a:t>–</a:t>
                      </a:r>
                      <a:r>
                        <a:rPr sz="1500" spc="-5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 err="1" smtClean="0">
                          <a:latin typeface="Arial"/>
                          <a:cs typeface="Arial"/>
                        </a:rPr>
                        <a:t>Urbanismo</a:t>
                      </a:r>
                      <a:endParaRPr lang="pt-BR" sz="1500" spc="-5" dirty="0" smtClean="0">
                        <a:latin typeface="Arial"/>
                        <a:cs typeface="Arial"/>
                      </a:endParaRPr>
                    </a:p>
                    <a:p>
                      <a:pPr marL="63500">
                        <a:lnSpc>
                          <a:spcPts val="1780"/>
                        </a:lnSpc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1.468.420,91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Gestão Ambiental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263.487,33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20 -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Agricultura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949.783,81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lang="pt-BR" sz="1500" dirty="0" smtClean="0">
                          <a:latin typeface="Arial"/>
                          <a:cs typeface="Arial"/>
                        </a:rPr>
                        <a:t>23 – Comércio</a:t>
                      </a:r>
                      <a:r>
                        <a:rPr lang="pt-BR" sz="1500" baseline="0" dirty="0" smtClean="0">
                          <a:latin typeface="Arial"/>
                          <a:cs typeface="Arial"/>
                        </a:rPr>
                        <a:t> e Serviços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30.500,00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26 -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Transporte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2.066.508,54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27 -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Desporto e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Lazer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264.907,89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232">
                <a:tc>
                  <a:txBody>
                    <a:bodyPr/>
                    <a:lstStyle/>
                    <a:p>
                      <a:pPr marL="63500">
                        <a:lnSpc>
                          <a:spcPts val="1785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28 -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Encargos Especiais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dirty="0" smtClean="0"/>
                        <a:t>795.580,45</a:t>
                      </a:r>
                      <a:endParaRPr lang="pt-BR" sz="1500" dirty="0"/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871"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 (IV)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44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500" b="1" dirty="0" smtClean="0"/>
                        <a:t>27.156.258,04</a:t>
                      </a:r>
                      <a:endParaRPr lang="pt-BR" sz="1500" b="1" dirty="0"/>
                    </a:p>
                  </a:txBody>
                  <a:tcPr marL="0" marR="0" marT="444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4910" y="1037590"/>
            <a:ext cx="57861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EXECUÇÃO</a:t>
            </a:r>
            <a:r>
              <a:rPr spc="-80" dirty="0"/>
              <a:t> </a:t>
            </a:r>
            <a:r>
              <a:rPr dirty="0"/>
              <a:t>ORÇAMENTÁRIA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3470" y="1689862"/>
            <a:ext cx="44272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Lei Complementar nº 101/2000, Art.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52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45307" y="6294831"/>
            <a:ext cx="4377657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latin typeface="Arial"/>
                <a:cs typeface="Arial"/>
              </a:rPr>
              <a:t>SUPERÁVIT DE R</a:t>
            </a:r>
            <a:r>
              <a:rPr sz="2200" b="1" spc="-5" dirty="0" smtClean="0">
                <a:latin typeface="Arial"/>
                <a:cs typeface="Arial"/>
              </a:rPr>
              <a:t>$</a:t>
            </a:r>
            <a:r>
              <a:rPr lang="pt-BR" sz="2200" b="1" spc="-5" dirty="0" smtClean="0">
                <a:latin typeface="Arial"/>
                <a:cs typeface="Arial"/>
              </a:rPr>
              <a:t> 2.286.433,55</a:t>
            </a:r>
            <a:endParaRPr sz="2200" dirty="0">
              <a:latin typeface="Arial"/>
              <a:cs typeface="Arial"/>
            </a:endParaRP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2224705516"/>
              </p:ext>
            </p:extLst>
          </p:nvPr>
        </p:nvGraphicFramePr>
        <p:xfrm>
          <a:off x="1782233" y="2020696"/>
          <a:ext cx="7128933" cy="4137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16"/>
            <a:ext cx="10693400" cy="745383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 SAÚDE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0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4904" y="340868"/>
            <a:ext cx="8203565" cy="993862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838200" marR="5080" indent="-826135">
              <a:lnSpc>
                <a:spcPts val="3690"/>
              </a:lnSpc>
              <a:spcBef>
                <a:spcPts val="350"/>
              </a:spcBef>
            </a:pPr>
            <a:r>
              <a:rPr dirty="0"/>
              <a:t>APLICAÇÃO DE RECURSOS </a:t>
            </a:r>
            <a:r>
              <a:rPr spc="-10" dirty="0"/>
              <a:t>EM </a:t>
            </a:r>
            <a:r>
              <a:rPr dirty="0"/>
              <a:t>AÇÕES</a:t>
            </a:r>
            <a:r>
              <a:rPr spc="-60" dirty="0"/>
              <a:t> </a:t>
            </a:r>
            <a:r>
              <a:rPr dirty="0"/>
              <a:t>E  SERVIÇOS </a:t>
            </a:r>
            <a:r>
              <a:rPr spc="-5" dirty="0"/>
              <a:t>PÚBLICOS </a:t>
            </a:r>
            <a:r>
              <a:rPr dirty="0"/>
              <a:t>DE</a:t>
            </a:r>
            <a:r>
              <a:rPr spc="-25" dirty="0"/>
              <a:t> </a:t>
            </a:r>
            <a:r>
              <a:rPr dirty="0"/>
              <a:t>SAÚDE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8300" y="1461262"/>
            <a:ext cx="9958070" cy="1824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ADCT,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77, </a:t>
            </a:r>
            <a:r>
              <a:rPr sz="2000" spc="-5" dirty="0">
                <a:latin typeface="Arial"/>
                <a:cs typeface="Arial"/>
              </a:rPr>
              <a:t>III </a:t>
            </a:r>
            <a:r>
              <a:rPr sz="2000" dirty="0">
                <a:latin typeface="Arial"/>
                <a:cs typeface="Arial"/>
              </a:rPr>
              <a:t>e Emenda </a:t>
            </a:r>
            <a:r>
              <a:rPr sz="2000" spc="-5" dirty="0">
                <a:latin typeface="Arial"/>
                <a:cs typeface="Arial"/>
              </a:rPr>
              <a:t>Constitucional n°29 </a:t>
            </a:r>
            <a:r>
              <a:rPr sz="2000" dirty="0">
                <a:latin typeface="Arial"/>
                <a:cs typeface="Arial"/>
              </a:rPr>
              <a:t>de 13/09/2000</a:t>
            </a:r>
          </a:p>
          <a:p>
            <a:pPr marL="12700" marR="10160">
              <a:lnSpc>
                <a:spcPts val="2080"/>
              </a:lnSpc>
              <a:spcBef>
                <a:spcPts val="1450"/>
              </a:spcBef>
              <a:tabLst>
                <a:tab pos="466090" algn="l"/>
                <a:tab pos="1492885" algn="l"/>
                <a:tab pos="1986280" algn="l"/>
                <a:tab pos="2334895" algn="l"/>
                <a:tab pos="2548255" algn="l"/>
                <a:tab pos="2861945" algn="l"/>
                <a:tab pos="3340100" algn="l"/>
                <a:tab pos="3844925" algn="l"/>
                <a:tab pos="5214620" algn="l"/>
                <a:tab pos="6900545" algn="l"/>
                <a:tab pos="8230870" algn="l"/>
                <a:tab pos="8976995" algn="l"/>
                <a:tab pos="9241790" algn="l"/>
              </a:tabLst>
            </a:pPr>
            <a:r>
              <a:rPr sz="1800" spc="-5" dirty="0">
                <a:latin typeface="Arial"/>
                <a:cs typeface="Arial"/>
              </a:rPr>
              <a:t>EC	2</a:t>
            </a:r>
            <a:r>
              <a:rPr sz="1800" spc="-15" dirty="0">
                <a:latin typeface="Arial"/>
                <a:cs typeface="Arial"/>
              </a:rPr>
              <a:t>9</a:t>
            </a:r>
            <a:r>
              <a:rPr sz="1800" dirty="0">
                <a:latin typeface="Arial"/>
                <a:cs typeface="Arial"/>
              </a:rPr>
              <a:t>/</a:t>
            </a:r>
            <a:r>
              <a:rPr sz="1800" spc="5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0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0,	Art.	</a:t>
            </a:r>
            <a:r>
              <a:rPr sz="1800" spc="-5" dirty="0">
                <a:latin typeface="Arial"/>
                <a:cs typeface="Arial"/>
              </a:rPr>
              <a:t>7º</a:t>
            </a:r>
            <a:r>
              <a:rPr sz="1800" dirty="0">
                <a:latin typeface="Arial"/>
                <a:cs typeface="Arial"/>
              </a:rPr>
              <a:t>	-	O	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to	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iç</a:t>
            </a:r>
            <a:r>
              <a:rPr sz="1800" spc="-15" dirty="0">
                <a:latin typeface="Arial"/>
                <a:cs typeface="Arial"/>
              </a:rPr>
              <a:t>õ</a:t>
            </a:r>
            <a:r>
              <a:rPr sz="1800" spc="-5" dirty="0">
                <a:latin typeface="Arial"/>
                <a:cs typeface="Arial"/>
              </a:rPr>
              <a:t>es</a:t>
            </a:r>
            <a:r>
              <a:rPr sz="1800" dirty="0">
                <a:latin typeface="Arial"/>
                <a:cs typeface="Arial"/>
              </a:rPr>
              <a:t>	C</a:t>
            </a:r>
            <a:r>
              <a:rPr sz="1800" spc="-5" dirty="0">
                <a:latin typeface="Arial"/>
                <a:cs typeface="Arial"/>
              </a:rPr>
              <a:t>o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stit</a:t>
            </a:r>
            <a:r>
              <a:rPr sz="1800" spc="5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ci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	</a:t>
            </a:r>
            <a:r>
              <a:rPr sz="1800" spc="1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ra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sitór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as</a:t>
            </a:r>
            <a:r>
              <a:rPr sz="1800" dirty="0">
                <a:latin typeface="Arial"/>
                <a:cs typeface="Arial"/>
              </a:rPr>
              <a:t>	p</a:t>
            </a:r>
            <a:r>
              <a:rPr sz="1800" spc="-5" dirty="0">
                <a:latin typeface="Arial"/>
                <a:cs typeface="Arial"/>
              </a:rPr>
              <a:t>assa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vi</a:t>
            </a:r>
            <a:r>
              <a:rPr sz="1800" spc="-15" dirty="0">
                <a:latin typeface="Arial"/>
                <a:cs typeface="Arial"/>
              </a:rPr>
              <a:t>g</a:t>
            </a:r>
            <a:r>
              <a:rPr sz="1800" spc="-5" dirty="0">
                <a:latin typeface="Arial"/>
                <a:cs typeface="Arial"/>
              </a:rPr>
              <a:t>orar  acrescido </a:t>
            </a:r>
            <a:r>
              <a:rPr sz="1800" dirty="0">
                <a:latin typeface="Arial"/>
                <a:cs typeface="Arial"/>
              </a:rPr>
              <a:t>do </a:t>
            </a:r>
            <a:r>
              <a:rPr sz="1800" spc="-5" dirty="0">
                <a:latin typeface="Arial"/>
                <a:cs typeface="Arial"/>
              </a:rPr>
              <a:t>seguinte </a:t>
            </a:r>
            <a:r>
              <a:rPr sz="1800" dirty="0">
                <a:latin typeface="Arial"/>
                <a:cs typeface="Arial"/>
              </a:rPr>
              <a:t>Art. </a:t>
            </a:r>
            <a:r>
              <a:rPr sz="1800" spc="-5" dirty="0">
                <a:latin typeface="Arial"/>
                <a:cs typeface="Arial"/>
              </a:rPr>
              <a:t>77: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1960"/>
              </a:lnSpc>
            </a:pPr>
            <a:r>
              <a:rPr sz="1800" dirty="0">
                <a:latin typeface="Arial"/>
                <a:cs typeface="Arial"/>
              </a:rPr>
              <a:t>"III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no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caso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dos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Municípios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Distrito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Federal,</a:t>
            </a:r>
            <a:r>
              <a:rPr sz="1800" spc="1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quinze</a:t>
            </a:r>
            <a:r>
              <a:rPr sz="1800" b="1" spc="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por</a:t>
            </a:r>
            <a:r>
              <a:rPr sz="1800" b="1" spc="9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cento</a:t>
            </a:r>
            <a:r>
              <a:rPr sz="1800" b="1" spc="11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do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produto</a:t>
            </a:r>
            <a:r>
              <a:rPr sz="1800" spc="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</a:t>
            </a:r>
            <a:r>
              <a:rPr sz="1800" spc="9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arrecadação</a:t>
            </a:r>
            <a:endParaRPr sz="1800" dirty="0">
              <a:latin typeface="Arial"/>
              <a:cs typeface="Arial"/>
            </a:endParaRPr>
          </a:p>
          <a:p>
            <a:pPr marL="12700" marR="5715">
              <a:lnSpc>
                <a:spcPts val="2060"/>
              </a:lnSpc>
              <a:spcBef>
                <a:spcPts val="114"/>
              </a:spcBef>
            </a:pPr>
            <a:r>
              <a:rPr sz="1800" spc="-5" dirty="0">
                <a:latin typeface="Arial"/>
                <a:cs typeface="Arial"/>
              </a:rPr>
              <a:t>dos impostos a que se </a:t>
            </a:r>
            <a:r>
              <a:rPr sz="1800" dirty="0">
                <a:latin typeface="Arial"/>
                <a:cs typeface="Arial"/>
              </a:rPr>
              <a:t>refere </a:t>
            </a:r>
            <a:r>
              <a:rPr sz="1800" spc="-5" dirty="0">
                <a:latin typeface="Arial"/>
                <a:cs typeface="Arial"/>
              </a:rPr>
              <a:t>o </a:t>
            </a:r>
            <a:r>
              <a:rPr sz="1800" dirty="0">
                <a:latin typeface="Arial"/>
                <a:cs typeface="Arial"/>
              </a:rPr>
              <a:t>Art. </a:t>
            </a:r>
            <a:r>
              <a:rPr sz="1800" spc="-5" dirty="0">
                <a:latin typeface="Arial"/>
                <a:cs typeface="Arial"/>
              </a:rPr>
              <a:t>156 e dos recursos </a:t>
            </a:r>
            <a:r>
              <a:rPr sz="1800" dirty="0">
                <a:latin typeface="Arial"/>
                <a:cs typeface="Arial"/>
              </a:rPr>
              <a:t>de </a:t>
            </a:r>
            <a:r>
              <a:rPr sz="1800" spc="-5" dirty="0">
                <a:latin typeface="Arial"/>
                <a:cs typeface="Arial"/>
              </a:rPr>
              <a:t>que </a:t>
            </a:r>
            <a:r>
              <a:rPr sz="1800" dirty="0">
                <a:latin typeface="Arial"/>
                <a:cs typeface="Arial"/>
              </a:rPr>
              <a:t>tratam </a:t>
            </a:r>
            <a:r>
              <a:rPr sz="1800" spc="-5" dirty="0">
                <a:latin typeface="Arial"/>
                <a:cs typeface="Arial"/>
              </a:rPr>
              <a:t>os </a:t>
            </a:r>
            <a:r>
              <a:rPr sz="1800" dirty="0">
                <a:latin typeface="Arial"/>
                <a:cs typeface="Arial"/>
              </a:rPr>
              <a:t>Art´s. </a:t>
            </a:r>
            <a:r>
              <a:rPr sz="1800" spc="-5" dirty="0">
                <a:latin typeface="Arial"/>
                <a:cs typeface="Arial"/>
              </a:rPr>
              <a:t>158 e 159, inciso  </a:t>
            </a:r>
            <a:r>
              <a:rPr sz="1800" dirty="0">
                <a:latin typeface="Arial"/>
                <a:cs typeface="Arial"/>
              </a:rPr>
              <a:t>I, </a:t>
            </a:r>
            <a:r>
              <a:rPr sz="1800" spc="-5" dirty="0">
                <a:latin typeface="Arial"/>
                <a:cs typeface="Arial"/>
              </a:rPr>
              <a:t>alínea b e §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3º."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197296"/>
              </p:ext>
            </p:extLst>
          </p:nvPr>
        </p:nvGraphicFramePr>
        <p:xfrm>
          <a:off x="738188" y="3708718"/>
          <a:ext cx="8496943" cy="31237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6624"/>
                <a:gridCol w="2880319"/>
              </a:tblGrid>
              <a:tr h="504755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Receita bruta de Impostos e </a:t>
                      </a:r>
                      <a:r>
                        <a:rPr lang="pt-BR" sz="2400" dirty="0" smtClean="0">
                          <a:effectLst/>
                        </a:rPr>
                        <a:t>Transferências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20.248.003,71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</a:tr>
              <a:tr h="468237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Despesas na função saúde </a:t>
                      </a:r>
                      <a:r>
                        <a:rPr lang="pt-BR" sz="2400" dirty="0" smtClean="0">
                          <a:effectLst/>
                        </a:rPr>
                        <a:t>(empenhadas)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8.904.482,27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Deduções 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3.795.582,86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Despesas para efeito de cálculo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effectLst/>
                        </a:rPr>
                        <a:t>5.108.899,41</a:t>
                      </a:r>
                    </a:p>
                  </a:txBody>
                  <a:tcPr marL="9525" marR="9525" marT="9525" marB="0"/>
                </a:tc>
              </a:tr>
              <a:tr h="399657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Mínimo a ser aplicado – 15%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3.037.200,56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Aplicado à maior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2.071.698,85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5779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Percentual aplicado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effectLst/>
                        </a:rPr>
                        <a:t>25,23%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 EDUCAÇÃO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98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460" y="685081"/>
            <a:ext cx="9943465" cy="99578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1851660">
              <a:lnSpc>
                <a:spcPts val="3670"/>
              </a:lnSpc>
              <a:spcBef>
                <a:spcPts val="365"/>
              </a:spcBef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APLICAÇÃO DE RECURSOS NA  MANUTENÇÃO E DESENVOLVIMENTO DO</a:t>
            </a:r>
            <a:r>
              <a:rPr spc="-8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ENSINO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9305" y="1909217"/>
            <a:ext cx="9953625" cy="1297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212 e </a:t>
            </a:r>
            <a:r>
              <a:rPr sz="2000" spc="-5" dirty="0">
                <a:latin typeface="Arial"/>
                <a:cs typeface="Arial"/>
              </a:rPr>
              <a:t>LDB, </a:t>
            </a:r>
            <a:r>
              <a:rPr sz="2000" dirty="0">
                <a:latin typeface="Arial"/>
                <a:cs typeface="Arial"/>
              </a:rPr>
              <a:t>Art.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72</a:t>
            </a:r>
          </a:p>
          <a:p>
            <a:pPr marL="12700" marR="5080" algn="just">
              <a:lnSpc>
                <a:spcPct val="95800"/>
              </a:lnSpc>
              <a:spcBef>
                <a:spcPts val="1405"/>
              </a:spcBef>
            </a:pPr>
            <a:r>
              <a:rPr sz="1800" dirty="0">
                <a:latin typeface="Arial"/>
                <a:cs typeface="Arial"/>
              </a:rPr>
              <a:t>CF, Art. </a:t>
            </a:r>
            <a:r>
              <a:rPr sz="1800" spc="-5" dirty="0">
                <a:latin typeface="Arial"/>
                <a:cs typeface="Arial"/>
              </a:rPr>
              <a:t>212 </a:t>
            </a:r>
            <a:r>
              <a:rPr sz="1800" dirty="0">
                <a:latin typeface="Arial"/>
                <a:cs typeface="Arial"/>
              </a:rPr>
              <a:t>- A </a:t>
            </a:r>
            <a:r>
              <a:rPr sz="1800" spc="-5" dirty="0">
                <a:latin typeface="Arial"/>
                <a:cs typeface="Arial"/>
              </a:rPr>
              <a:t>União aplicará, anualmente, nunca menos de dezoito, e os </a:t>
            </a:r>
            <a:r>
              <a:rPr sz="1800" dirty="0">
                <a:latin typeface="Arial"/>
                <a:cs typeface="Arial"/>
              </a:rPr>
              <a:t>Estados, </a:t>
            </a:r>
            <a:r>
              <a:rPr sz="1800" spc="-5" dirty="0">
                <a:latin typeface="Arial"/>
                <a:cs typeface="Arial"/>
              </a:rPr>
              <a:t>o Distrito   Federal e os Municípios </a:t>
            </a:r>
            <a:r>
              <a:rPr sz="1800" b="1" spc="-5" dirty="0">
                <a:latin typeface="Arial"/>
                <a:cs typeface="Arial"/>
              </a:rPr>
              <a:t>vinte e cinco </a:t>
            </a:r>
            <a:r>
              <a:rPr sz="1800" b="1" dirty="0">
                <a:latin typeface="Arial"/>
                <a:cs typeface="Arial"/>
              </a:rPr>
              <a:t>por cento</a:t>
            </a:r>
            <a:r>
              <a:rPr sz="1800" dirty="0">
                <a:latin typeface="Arial"/>
                <a:cs typeface="Arial"/>
              </a:rPr>
              <a:t>, </a:t>
            </a:r>
            <a:r>
              <a:rPr sz="1800" spc="-5" dirty="0">
                <a:latin typeface="Arial"/>
                <a:cs typeface="Arial"/>
              </a:rPr>
              <a:t>no mínimo, </a:t>
            </a:r>
            <a:r>
              <a:rPr sz="1800" dirty="0">
                <a:latin typeface="Arial"/>
                <a:cs typeface="Arial"/>
              </a:rPr>
              <a:t>da </a:t>
            </a:r>
            <a:r>
              <a:rPr sz="1800" spc="-5" dirty="0">
                <a:latin typeface="Arial"/>
                <a:cs typeface="Arial"/>
              </a:rPr>
              <a:t>receita resultante de impostos,  compreendida a proveniente de transferências, na manutenção e </a:t>
            </a:r>
            <a:r>
              <a:rPr sz="1800" dirty="0">
                <a:latin typeface="Arial"/>
                <a:cs typeface="Arial"/>
              </a:rPr>
              <a:t>desenvolvimento do</a:t>
            </a:r>
            <a:r>
              <a:rPr sz="1800" spc="1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ensino.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5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7577410"/>
              </p:ext>
            </p:extLst>
          </p:nvPr>
        </p:nvGraphicFramePr>
        <p:xfrm>
          <a:off x="1082119" y="3440272"/>
          <a:ext cx="8607995" cy="30798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73738"/>
                <a:gridCol w="2934257"/>
              </a:tblGrid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Receita </a:t>
                      </a:r>
                      <a:r>
                        <a:rPr lang="pt-BR" sz="2000" spc="-5" dirty="0" smtClean="0"/>
                        <a:t>bruta </a:t>
                      </a:r>
                      <a:r>
                        <a:rPr lang="pt-BR" sz="2000" dirty="0" smtClean="0"/>
                        <a:t>de </a:t>
                      </a:r>
                      <a:r>
                        <a:rPr lang="pt-BR" sz="2000" spc="-5" dirty="0" smtClean="0"/>
                        <a:t>Impostos </a:t>
                      </a:r>
                      <a:r>
                        <a:rPr lang="pt-BR" sz="2000" dirty="0" smtClean="0"/>
                        <a:t>e Transferências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/>
                        <a:t>21.039.573,20</a:t>
                      </a: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Despesas</a:t>
                      </a:r>
                      <a:r>
                        <a:rPr lang="pt-BR" sz="2000" baseline="0" dirty="0" smtClean="0"/>
                        <a:t> na função Educação (empenhadas)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8.001.498,22</a:t>
                      </a:r>
                    </a:p>
                  </a:txBody>
                  <a:tcPr/>
                </a:tc>
              </a:tr>
              <a:tr h="38174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Deduções</a:t>
                      </a:r>
                      <a:r>
                        <a:rPr lang="pt-BR" sz="2000" spc="-20" dirty="0" smtClean="0"/>
                        <a:t> 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2.228.084,78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44801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spc="-5" dirty="0" smtClean="0"/>
                        <a:t>Despesas para </a:t>
                      </a:r>
                      <a:r>
                        <a:rPr lang="pt-BR" sz="2000" b="1" dirty="0" smtClean="0"/>
                        <a:t>efeito de cálculo</a:t>
                      </a:r>
                      <a:endParaRPr lang="pt-BR" sz="2000" b="1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kern="1200" dirty="0" smtClean="0"/>
                        <a:t>5.773.413,44</a:t>
                      </a:r>
                    </a:p>
                    <a:p>
                      <a:endParaRPr lang="pt-BR" sz="2000" b="1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Mínimo a ser</a:t>
                      </a:r>
                      <a:r>
                        <a:rPr lang="pt-BR" sz="2000" spc="-15" dirty="0" smtClean="0"/>
                        <a:t> </a:t>
                      </a:r>
                      <a:r>
                        <a:rPr lang="pt-BR" sz="2000" dirty="0" smtClean="0"/>
                        <a:t>aplicado – 25%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5.259.893,30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/>
                        <a:t>Aplicado à</a:t>
                      </a:r>
                      <a:r>
                        <a:rPr lang="pt-BR" sz="2000" spc="-10" dirty="0" smtClean="0"/>
                        <a:t> </a:t>
                      </a:r>
                      <a:r>
                        <a:rPr lang="pt-BR" sz="2000" dirty="0" smtClean="0"/>
                        <a:t>Maior</a:t>
                      </a:r>
                      <a:endParaRPr lang="pt-BR" sz="2000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513.520,14</a:t>
                      </a:r>
                      <a:endParaRPr lang="pt-BR" sz="2000" dirty="0">
                        <a:latin typeface="+mj-lt"/>
                      </a:endParaRPr>
                    </a:p>
                  </a:txBody>
                  <a:tcPr/>
                </a:tc>
              </a:tr>
              <a:tr h="3965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1" dirty="0" smtClean="0"/>
                        <a:t>Percentual </a:t>
                      </a:r>
                      <a:r>
                        <a:rPr lang="pt-BR" sz="2000" b="1" spc="-5" dirty="0" smtClean="0"/>
                        <a:t>aplicado </a:t>
                      </a:r>
                      <a:endParaRPr lang="pt-BR" sz="2000" b="1" dirty="0" smtClean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27,44%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031" y="1040637"/>
            <a:ext cx="9672955" cy="216059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065" marR="5080" algn="ctr">
              <a:lnSpc>
                <a:spcPct val="95600"/>
              </a:lnSpc>
              <a:spcBef>
                <a:spcPts val="259"/>
              </a:spcBef>
            </a:pPr>
            <a:r>
              <a:rPr sz="3100" spc="-5" dirty="0"/>
              <a:t>APLICAÇÃO </a:t>
            </a:r>
            <a:r>
              <a:rPr sz="3100" dirty="0"/>
              <a:t>DE </a:t>
            </a:r>
            <a:r>
              <a:rPr lang="pt-BR" sz="3100" spc="-5" dirty="0"/>
              <a:t>7</a:t>
            </a:r>
            <a:r>
              <a:rPr sz="3100" spc="-5" dirty="0" smtClean="0"/>
              <a:t>0</a:t>
            </a:r>
            <a:r>
              <a:rPr sz="3100" spc="-5" dirty="0"/>
              <a:t>% DOS RECURSOS DO FUNDEB  NA REMUNERAÇÃO </a:t>
            </a:r>
            <a:r>
              <a:rPr sz="3100" dirty="0"/>
              <a:t>DOS </a:t>
            </a:r>
            <a:r>
              <a:rPr sz="3100" spc="-5" dirty="0"/>
              <a:t>PROFISSIONAIS DO  MAGISTÉRIO </a:t>
            </a:r>
            <a:r>
              <a:rPr sz="3100" dirty="0"/>
              <a:t>DA </a:t>
            </a:r>
            <a:r>
              <a:rPr sz="3100" spc="-5" dirty="0"/>
              <a:t>EDUCAÇÃO</a:t>
            </a:r>
            <a:r>
              <a:rPr sz="3100" spc="-15" dirty="0"/>
              <a:t> </a:t>
            </a:r>
            <a:r>
              <a:rPr sz="3100" spc="-5" dirty="0" smtClean="0"/>
              <a:t>BÁSICA</a:t>
            </a: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2000" b="0" dirty="0" smtClean="0"/>
              <a:t>Lei </a:t>
            </a:r>
            <a:r>
              <a:rPr lang="pt-BR" sz="2000" b="0" dirty="0"/>
              <a:t>nº </a:t>
            </a:r>
            <a:r>
              <a:rPr lang="pt-BR" sz="2000" b="0" dirty="0" smtClean="0"/>
              <a:t>14.113/2020, Art. 26 </a:t>
            </a:r>
            <a:endParaRPr sz="2000" b="0" dirty="0"/>
          </a:p>
        </p:txBody>
      </p:sp>
      <p:graphicFrame>
        <p:nvGraphicFramePr>
          <p:cNvPr id="5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327452"/>
              </p:ext>
            </p:extLst>
          </p:nvPr>
        </p:nvGraphicFramePr>
        <p:xfrm>
          <a:off x="810196" y="3637409"/>
          <a:ext cx="859631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98156"/>
                <a:gridCol w="4298156"/>
              </a:tblGrid>
              <a:tr h="42399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Receita do FUNDEB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3.935.634,92</a:t>
                      </a:r>
                      <a:endParaRPr lang="pt-BR" sz="2400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Despesas 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3.808.956,70</a:t>
                      </a:r>
                      <a:endParaRPr lang="pt-BR" sz="2400" b="1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Mínimo</a:t>
                      </a:r>
                      <a:r>
                        <a:rPr lang="pt-BR" sz="2400" baseline="0" dirty="0" smtClean="0"/>
                        <a:t> a ser Aplicado – 70%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2.754.944,44</a:t>
                      </a:r>
                      <a:endParaRPr lang="pt-BR" sz="2400" dirty="0"/>
                    </a:p>
                  </a:txBody>
                  <a:tcPr/>
                </a:tc>
              </a:tr>
              <a:tr h="423992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Aplicado a Maior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1.054.012,26</a:t>
                      </a:r>
                      <a:endParaRPr lang="pt-BR" sz="2400" dirty="0"/>
                    </a:p>
                  </a:txBody>
                  <a:tcPr/>
                </a:tc>
              </a:tr>
              <a:tr h="259432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Percentual Aplicado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96,78%</a:t>
                      </a:r>
                      <a:endParaRPr lang="pt-B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031" y="975106"/>
            <a:ext cx="9673336" cy="216059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1430" marR="5080" algn="ctr">
              <a:lnSpc>
                <a:spcPct val="95600"/>
              </a:lnSpc>
              <a:spcBef>
                <a:spcPts val="259"/>
              </a:spcBef>
            </a:pPr>
            <a:r>
              <a:rPr sz="3100" spc="-5" dirty="0"/>
              <a:t>APLICAÇÃO </a:t>
            </a:r>
            <a:r>
              <a:rPr sz="3100" dirty="0"/>
              <a:t>DE </a:t>
            </a:r>
            <a:r>
              <a:rPr lang="pt-BR" sz="3100" spc="-5" dirty="0" smtClean="0"/>
              <a:t>90</a:t>
            </a:r>
            <a:r>
              <a:rPr sz="3100" spc="-5" dirty="0" smtClean="0"/>
              <a:t>% </a:t>
            </a:r>
            <a:r>
              <a:rPr sz="3100" spc="-5" dirty="0"/>
              <a:t>DOS RECURSOS DO FUNDEB  EM AÇÕES DE </a:t>
            </a:r>
            <a:r>
              <a:rPr sz="3100" dirty="0"/>
              <a:t>MANUTENÇÃO </a:t>
            </a:r>
            <a:r>
              <a:rPr sz="3100" spc="-5" dirty="0"/>
              <a:t>E  DESENVOLVIMENTO </a:t>
            </a:r>
            <a:r>
              <a:rPr sz="3100" dirty="0"/>
              <a:t>DO ENSINO </a:t>
            </a:r>
            <a:r>
              <a:rPr lang="pt-BR" sz="3100" spc="-5" dirty="0" smtClean="0"/>
              <a:t>–</a:t>
            </a:r>
            <a:r>
              <a:rPr sz="3100" spc="-5" dirty="0" smtClean="0"/>
              <a:t> MDE</a:t>
            </a: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3100" spc="-5" dirty="0" smtClean="0"/>
              <a:t/>
            </a:r>
            <a:br>
              <a:rPr lang="pt-BR" sz="3100" spc="-5" dirty="0" smtClean="0"/>
            </a:br>
            <a:r>
              <a:rPr lang="pt-BR" sz="2000" b="0" dirty="0"/>
              <a:t>Lei nº 14.113/2020, Art. </a:t>
            </a:r>
            <a:r>
              <a:rPr lang="pt-BR" sz="2000" b="0" dirty="0" smtClean="0"/>
              <a:t>25</a:t>
            </a:r>
            <a:endParaRPr sz="2000" dirty="0"/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2383185"/>
              </p:ext>
            </p:extLst>
          </p:nvPr>
        </p:nvGraphicFramePr>
        <p:xfrm>
          <a:off x="738188" y="3565401"/>
          <a:ext cx="859631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98156"/>
                <a:gridCol w="4298156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Receita do FUNDEB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3.935.634,92</a:t>
                      </a:r>
                      <a:endParaRPr lang="pt-B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Despesas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3.864.509,43</a:t>
                      </a:r>
                      <a:endParaRPr lang="pt-BR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Mínimo</a:t>
                      </a:r>
                      <a:r>
                        <a:rPr lang="pt-BR" sz="2400" baseline="0" dirty="0" smtClean="0"/>
                        <a:t> a ser Aplicado – 90%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3.542.071,43</a:t>
                      </a:r>
                      <a:endParaRPr lang="pt-B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Aplicado a Maior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 smtClean="0"/>
                        <a:t>32.438,00</a:t>
                      </a:r>
                      <a:endParaRPr lang="pt-BR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b="1" dirty="0" smtClean="0"/>
                        <a:t>Percentual Aplicado</a:t>
                      </a:r>
                      <a:endParaRPr lang="pt-B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b="1" dirty="0" smtClean="0"/>
                        <a:t>98,19%</a:t>
                      </a:r>
                      <a:endParaRPr lang="pt-BR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4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0031" y="975106"/>
            <a:ext cx="9673336" cy="1015663"/>
          </a:xfrm>
        </p:spPr>
        <p:txBody>
          <a:bodyPr/>
          <a:lstStyle/>
          <a:p>
            <a:pPr algn="ctr"/>
            <a:r>
              <a:rPr lang="pt-BR" sz="6600" dirty="0" smtClean="0"/>
              <a:t>Despesas com Pessoal</a:t>
            </a:r>
            <a:endParaRPr lang="pt-BR" sz="6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051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031" y="975106"/>
            <a:ext cx="9673336" cy="995143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3661410" marR="5080" indent="-2630805">
              <a:lnSpc>
                <a:spcPts val="3679"/>
              </a:lnSpc>
              <a:spcBef>
                <a:spcPts val="359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 DO</a:t>
            </a:r>
            <a:r>
              <a:rPr spc="-65" dirty="0"/>
              <a:t> </a:t>
            </a:r>
            <a:r>
              <a:rPr spc="-5" dirty="0"/>
              <a:t>PODER  </a:t>
            </a:r>
            <a:r>
              <a:rPr dirty="0"/>
              <a:t>EXECUTIVO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2105914"/>
            <a:ext cx="6099810" cy="624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55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55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087966"/>
              </p:ext>
            </p:extLst>
          </p:nvPr>
        </p:nvGraphicFramePr>
        <p:xfrm>
          <a:off x="1674292" y="3541519"/>
          <a:ext cx="7344816" cy="2832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05227"/>
                <a:gridCol w="1839589"/>
              </a:tblGrid>
              <a:tr h="851741">
                <a:tc>
                  <a:txBody>
                    <a:bodyPr/>
                    <a:lstStyle/>
                    <a:p>
                      <a:pPr marL="38100" marR="376555">
                        <a:lnSpc>
                          <a:spcPts val="1730"/>
                        </a:lnSpc>
                        <a:spcBef>
                          <a:spcPts val="34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Receita Corrente Líquida Arrecadada nos últimos 12 meses  (RCL)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438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2000" b="1" dirty="0" smtClean="0">
                          <a:latin typeface="+mj-lt"/>
                          <a:cs typeface="Arial"/>
                        </a:rPr>
                        <a:t>27.144.792,99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13843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prudencial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+mj-lt"/>
                          <a:cs typeface="Arial"/>
                        </a:rPr>
                        <a:t>51,30%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13.925.278,80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máximo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1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+mj-lt"/>
                          <a:cs typeface="Arial"/>
                        </a:rPr>
                        <a:t>54%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14.658.188,21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557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Despesa líquida com</a:t>
                      </a:r>
                      <a:r>
                        <a:rPr sz="2000" b="1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12.636.136,79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Percentual aplicado 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em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despesas com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46,55%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8838" rIns="0" bIns="0" rtlCol="0">
            <a:spAutoFit/>
          </a:bodyPr>
          <a:lstStyle/>
          <a:p>
            <a:pPr marL="3481070" marR="5080" indent="-2451100">
              <a:lnSpc>
                <a:spcPts val="3670"/>
              </a:lnSpc>
              <a:spcBef>
                <a:spcPts val="365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 DO</a:t>
            </a:r>
            <a:r>
              <a:rPr spc="-65" dirty="0"/>
              <a:t> </a:t>
            </a:r>
            <a:r>
              <a:rPr spc="-5" dirty="0"/>
              <a:t>PODER  </a:t>
            </a:r>
            <a:r>
              <a:rPr dirty="0"/>
              <a:t>LEGISLATIVO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2158111"/>
            <a:ext cx="6099810" cy="622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45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45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719047"/>
              </p:ext>
            </p:extLst>
          </p:nvPr>
        </p:nvGraphicFramePr>
        <p:xfrm>
          <a:off x="917544" y="3349377"/>
          <a:ext cx="8409940" cy="28260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95508"/>
                <a:gridCol w="1914432"/>
              </a:tblGrid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Receita Corrente </a:t>
                      </a:r>
                      <a:r>
                        <a:rPr sz="2000" b="1" spc="-5" dirty="0" err="1">
                          <a:latin typeface="+mj-lt"/>
                          <a:cs typeface="Arial"/>
                        </a:rPr>
                        <a:t>Líquida</a:t>
                      </a:r>
                      <a:r>
                        <a:rPr sz="2000" b="1" spc="30" dirty="0">
                          <a:latin typeface="+mj-lt"/>
                          <a:cs typeface="Arial"/>
                        </a:rPr>
                        <a:t> </a:t>
                      </a:r>
                      <a:r>
                        <a:rPr lang="pt-BR" sz="2000" b="1" spc="-5" dirty="0" smtClean="0">
                          <a:latin typeface="+mj-lt"/>
                          <a:cs typeface="Arial"/>
                        </a:rPr>
                        <a:t>Arrecadada nos últimos 12 meses  (RCL)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27.144.792,99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marL="0" marR="0" marT="27305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prudencial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 </a:t>
                      </a:r>
                      <a:r>
                        <a:rPr sz="2000" spc="-5" dirty="0">
                          <a:latin typeface="+mj-lt"/>
                          <a:cs typeface="Arial"/>
                        </a:rPr>
                        <a:t>5,70%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1.547.253,20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máximo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10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spc="-15" dirty="0">
                          <a:latin typeface="+mj-lt"/>
                          <a:cs typeface="Arial"/>
                        </a:rPr>
                        <a:t>6%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1.628.687,58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806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Despesa líquida com</a:t>
                      </a:r>
                      <a:r>
                        <a:rPr sz="2000" b="1" spc="1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529.433,12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7124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Percentual aplicado 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em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despesas com</a:t>
                      </a:r>
                      <a:r>
                        <a:rPr sz="2000" b="1" spc="10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1,95%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7932" y="1037590"/>
            <a:ext cx="85178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DESPESAS </a:t>
            </a:r>
            <a:r>
              <a:rPr spc="-5" dirty="0"/>
              <a:t>COM </a:t>
            </a:r>
            <a:r>
              <a:rPr dirty="0"/>
              <a:t>PESSOAL</a:t>
            </a:r>
            <a:r>
              <a:rPr spc="-30" dirty="0"/>
              <a:t> </a:t>
            </a:r>
            <a:r>
              <a:rPr spc="-5" dirty="0"/>
              <a:t>CONSOLIDADO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96414" y="1689862"/>
            <a:ext cx="6099810" cy="623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ts val="2350"/>
              </a:lnSpc>
              <a:spcBef>
                <a:spcPts val="105"/>
              </a:spcBef>
            </a:pPr>
            <a:r>
              <a:rPr sz="2000" dirty="0">
                <a:latin typeface="Arial"/>
                <a:cs typeface="Arial"/>
              </a:rPr>
              <a:t>Constituição Federal, Art. 169,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caput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ts val="2350"/>
              </a:lnSpc>
            </a:pPr>
            <a:r>
              <a:rPr sz="2000" dirty="0">
                <a:latin typeface="Arial"/>
                <a:cs typeface="Arial"/>
              </a:rPr>
              <a:t>Lei Complementar n°101/2000, </a:t>
            </a:r>
            <a:r>
              <a:rPr sz="2000" spc="-5" dirty="0">
                <a:latin typeface="Arial"/>
                <a:cs typeface="Arial"/>
              </a:rPr>
              <a:t>Art. </a:t>
            </a:r>
            <a:r>
              <a:rPr sz="2000" dirty="0">
                <a:latin typeface="Arial"/>
                <a:cs typeface="Arial"/>
              </a:rPr>
              <a:t>19, III e Art. 20,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III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5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658770"/>
              </p:ext>
            </p:extLst>
          </p:nvPr>
        </p:nvGraphicFramePr>
        <p:xfrm>
          <a:off x="1674292" y="3541519"/>
          <a:ext cx="7344816" cy="2832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05227"/>
                <a:gridCol w="1839589"/>
              </a:tblGrid>
              <a:tr h="851741">
                <a:tc>
                  <a:txBody>
                    <a:bodyPr/>
                    <a:lstStyle/>
                    <a:p>
                      <a:pPr marL="38100" marR="376555">
                        <a:lnSpc>
                          <a:spcPts val="1730"/>
                        </a:lnSpc>
                        <a:spcBef>
                          <a:spcPts val="34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Receita Corrente Líquida Arrecadada nos últimos 12 meses  (RCL)</a:t>
                      </a:r>
                      <a:endParaRPr sz="2000" b="1" dirty="0">
                        <a:latin typeface="+mj-lt"/>
                        <a:cs typeface="Arial"/>
                      </a:endParaRPr>
                    </a:p>
                  </a:txBody>
                  <a:tcPr marL="0" marR="0" marT="438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27.144.792,99</a:t>
                      </a:r>
                      <a:endParaRPr lang="pt-BR" sz="20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0" marR="0" marT="13843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prudencial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lang="pt-BR" sz="2000" spc="-5" dirty="0" smtClean="0">
                          <a:latin typeface="+mj-lt"/>
                          <a:cs typeface="Arial"/>
                        </a:rPr>
                        <a:t>57</a:t>
                      </a:r>
                      <a:r>
                        <a:rPr sz="2000" spc="-5" dirty="0" smtClean="0">
                          <a:latin typeface="+mj-lt"/>
                          <a:cs typeface="Arial"/>
                        </a:rPr>
                        <a:t>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15.472.532,00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9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000" spc="-5" dirty="0">
                          <a:latin typeface="+mj-lt"/>
                          <a:cs typeface="Arial"/>
                        </a:rPr>
                        <a:t>Limite máximo </a:t>
                      </a:r>
                      <a:r>
                        <a:rPr sz="2000" dirty="0">
                          <a:latin typeface="+mj-lt"/>
                          <a:cs typeface="Arial"/>
                        </a:rPr>
                        <a:t>-</a:t>
                      </a:r>
                      <a:r>
                        <a:rPr sz="2000" spc="15" dirty="0">
                          <a:latin typeface="+mj-lt"/>
                          <a:cs typeface="Arial"/>
                        </a:rPr>
                        <a:t> </a:t>
                      </a:r>
                      <a:r>
                        <a:rPr lang="pt-BR" sz="2000" spc="-5" dirty="0" smtClean="0">
                          <a:latin typeface="+mj-lt"/>
                          <a:cs typeface="Arial"/>
                        </a:rPr>
                        <a:t>60</a:t>
                      </a:r>
                      <a:r>
                        <a:rPr sz="2000" spc="-5" dirty="0" smtClean="0">
                          <a:latin typeface="+mj-lt"/>
                          <a:cs typeface="Arial"/>
                        </a:rPr>
                        <a:t>%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dirty="0" smtClean="0">
                          <a:latin typeface="+mj-lt"/>
                        </a:rPr>
                        <a:t>16.286.875,79</a:t>
                      </a:r>
                      <a:endParaRPr lang="pt-BR" sz="2000" dirty="0">
                        <a:latin typeface="+mj-lt"/>
                      </a:endParaRPr>
                    </a:p>
                  </a:txBody>
                  <a:tcPr marL="0" marR="0" marT="2857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557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Despesa líquida com</a:t>
                      </a:r>
                      <a:r>
                        <a:rPr sz="2000" b="1" spc="5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13.165.569,91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93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94958">
                <a:tc>
                  <a:txBody>
                    <a:bodyPr/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000" b="1" spc="-5" dirty="0">
                          <a:latin typeface="+mj-lt"/>
                          <a:cs typeface="Arial"/>
                        </a:rPr>
                        <a:t>Percentual aplicado 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em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despesas com</a:t>
                      </a:r>
                      <a:r>
                        <a:rPr sz="2000" b="1" dirty="0">
                          <a:latin typeface="+mj-lt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+mj-lt"/>
                          <a:cs typeface="Arial"/>
                        </a:rPr>
                        <a:t>pessoal</a:t>
                      </a:r>
                      <a:endParaRPr sz="2000" dirty="0">
                        <a:latin typeface="+mj-lt"/>
                        <a:cs typeface="Arial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 smtClean="0">
                          <a:latin typeface="+mj-lt"/>
                        </a:rPr>
                        <a:t>48,50%</a:t>
                      </a:r>
                      <a:endParaRPr lang="pt-BR" sz="2000" b="1" dirty="0">
                        <a:latin typeface="+mj-lt"/>
                      </a:endParaRPr>
                    </a:p>
                  </a:txBody>
                  <a:tcPr marL="0" marR="0" marT="273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31466" y="1638285"/>
            <a:ext cx="9087331" cy="4001095"/>
          </a:xfrm>
        </p:spPr>
        <p:txBody>
          <a:bodyPr/>
          <a:lstStyle/>
          <a:p>
            <a:r>
              <a:rPr lang="pt-BR" sz="4000" b="1" spc="-5" dirty="0" smtClean="0">
                <a:latin typeface="Arial" pitchFamily="34" charset="0"/>
                <a:cs typeface="Arial" pitchFamily="34" charset="0"/>
              </a:rPr>
              <a:t>Dúvidas e sugestões: </a:t>
            </a:r>
            <a:r>
              <a:rPr lang="pt-BR" sz="4000" spc="-5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4000" spc="-5" dirty="0" smtClean="0">
                <a:latin typeface="Arial" pitchFamily="34" charset="0"/>
                <a:cs typeface="Arial" pitchFamily="34" charset="0"/>
              </a:rPr>
            </a:br>
            <a:r>
              <a:rPr lang="pt-BR" sz="4000" spc="-5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4000" spc="-5" dirty="0" smtClean="0">
                <a:latin typeface="Arial" pitchFamily="34" charset="0"/>
                <a:cs typeface="Arial" pitchFamily="34" charset="0"/>
              </a:rPr>
            </a:br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>- Lei de Acesso a Informação;</a:t>
            </a:r>
          </a:p>
          <a:p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3600" spc="-5" dirty="0" smtClean="0">
                <a:latin typeface="Arial" pitchFamily="34" charset="0"/>
                <a:cs typeface="Arial" pitchFamily="34" charset="0"/>
              </a:rPr>
            </a:br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>- Ouvidoria Municipal e</a:t>
            </a:r>
          </a:p>
          <a:p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3600" spc="-5" dirty="0" smtClean="0">
                <a:latin typeface="Arial" pitchFamily="34" charset="0"/>
                <a:cs typeface="Arial" pitchFamily="34" charset="0"/>
              </a:rPr>
            </a:br>
            <a:r>
              <a:rPr lang="pt-BR" sz="3600" spc="-5" dirty="0" smtClean="0">
                <a:latin typeface="Arial" pitchFamily="34" charset="0"/>
                <a:cs typeface="Arial" pitchFamily="34" charset="0"/>
              </a:rPr>
              <a:t>- e-mail: controleinterno@anchieta.sc.gov.br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m 3" descr="brasao_atualizado PORTAL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468" y="1423971"/>
            <a:ext cx="2162948" cy="207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5201" y="1693193"/>
            <a:ext cx="6441899" cy="321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6600" spc="-5" dirty="0"/>
              <a:t>MUITO</a:t>
            </a:r>
            <a:r>
              <a:rPr sz="6600" spc="-30" dirty="0"/>
              <a:t> </a:t>
            </a:r>
            <a:r>
              <a:rPr sz="6600" spc="-5" dirty="0"/>
              <a:t>OBRIGADA</a:t>
            </a:r>
            <a:r>
              <a:rPr sz="6600" spc="-5" dirty="0" smtClean="0"/>
              <a:t>!</a:t>
            </a:r>
            <a:r>
              <a:rPr lang="pt-BR" sz="4800" spc="-5" dirty="0" smtClean="0"/>
              <a:t/>
            </a:r>
            <a:br>
              <a:rPr lang="pt-BR" sz="4800" spc="-5" dirty="0" smtClean="0"/>
            </a:br>
            <a:r>
              <a:rPr lang="pt-BR" sz="4800" spc="-5" dirty="0"/>
              <a:t/>
            </a:r>
            <a:br>
              <a:rPr lang="pt-BR" sz="4800" spc="-5" dirty="0"/>
            </a:b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1204</TotalTime>
  <Words>888</Words>
  <Application>Microsoft Office PowerPoint</Application>
  <PresentationFormat>Personalizar</PresentationFormat>
  <Paragraphs>214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Apresentação do PowerPoint</vt:lpstr>
      <vt:lpstr>EXIGÊNCIA LEGAL</vt:lpstr>
      <vt:lpstr>RECEITA ORÇAMENTÁRIA</vt:lpstr>
      <vt:lpstr>METAS DE ARRECADAÇÃO</vt:lpstr>
      <vt:lpstr>  RECEITA CORRENTE LÍQUIDA</vt:lpstr>
      <vt:lpstr>RECEITAS POR CATEGORIA ECONÔMICA</vt:lpstr>
      <vt:lpstr>DESPESAS EMPENHADAS POR FUNÇÃO </vt:lpstr>
      <vt:lpstr>EXECUÇÃO ORÇAMENTÁRIA</vt:lpstr>
      <vt:lpstr> SAÚDE</vt:lpstr>
      <vt:lpstr>APLICAÇÃO DE RECURSOS EM AÇÕES E  SERVIÇOS PÚBLICOS DE SAÚDE</vt:lpstr>
      <vt:lpstr> EDUCAÇÃO</vt:lpstr>
      <vt:lpstr>APLICAÇÃO DE RECURSOS NA  MANUTENÇÃO E DESENVOLVIMENTO DO ENSINO</vt:lpstr>
      <vt:lpstr>APLICAÇÃO DE 70% DOS RECURSOS DO FUNDEB  NA REMUNERAÇÃO DOS PROFISSIONAIS DO  MAGISTÉRIO DA EDUCAÇÃO BÁSICA  Lei nº 14.113/2020, Art. 26 </vt:lpstr>
      <vt:lpstr>APLICAÇÃO DE 90% DOS RECURSOS DO FUNDEB  EM AÇÕES DE MANUTENÇÃO E  DESENVOLVIMENTO DO ENSINO – MDE  Lei nº 14.113/2020, Art. 25</vt:lpstr>
      <vt:lpstr>Despesas com Pessoal</vt:lpstr>
      <vt:lpstr>DESPESAS COM PESSOAL DO PODER  EXECUTIVO</vt:lpstr>
      <vt:lpstr>DESPESAS COM PESSOAL DO PODER  LEGISLATIVO</vt:lpstr>
      <vt:lpstr>DESPESAS COM PESSOAL CONSOLIDADO</vt:lpstr>
      <vt:lpstr>Apresentação do PowerPoint</vt:lpstr>
      <vt:lpstr>MUITO OBRIGADA!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Controle Interno</dc:creator>
  <cp:lastModifiedBy>Microsoft</cp:lastModifiedBy>
  <cp:revision>146</cp:revision>
  <cp:lastPrinted>2022-02-22T19:47:03Z</cp:lastPrinted>
  <dcterms:created xsi:type="dcterms:W3CDTF">2019-09-23T18:50:33Z</dcterms:created>
  <dcterms:modified xsi:type="dcterms:W3CDTF">2022-02-23T21:20:40Z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2019-09-23T00:00:00Z</vt:filetime>
  </property>
  <property fmtid="{D5CDD505-2E9C-101B-9397-08002B2CF9AE}" pid="3" name="Creator">
    <vt:lpwstr>Microsoft® Word 2010</vt:lpwstr>
  </property>
  <property fmtid="{D5CDD505-2E9C-101B-9397-08002B2CF9AE}" pid="4" name="LastSaved">
    <vt:filetime>2019-09-23T00:00:00Z</vt:filetime>
  </property>
</Properties>
</file>