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76" r:id="rId5"/>
    <p:sldId id="260" r:id="rId6"/>
    <p:sldId id="261" r:id="rId7"/>
    <p:sldId id="262" r:id="rId8"/>
    <p:sldId id="263" r:id="rId9"/>
    <p:sldId id="272" r:id="rId10"/>
    <p:sldId id="264" r:id="rId11"/>
    <p:sldId id="273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1" r:id="rId20"/>
  </p:sldIdLst>
  <p:sldSz cx="10693400" cy="756285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4" autoAdjust="0"/>
  </p:normalViewPr>
  <p:slideViewPr>
    <p:cSldViewPr>
      <p:cViewPr varScale="1">
        <p:scale>
          <a:sx n="100" d="100"/>
          <a:sy n="100" d="100"/>
        </p:scale>
        <p:origin x="146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5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Receita Arrecadada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6567696736664519"/>
                  <c:y val="6.68052287768730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</c:f>
              <c:numCache>
                <c:formatCode>General</c:formatCode>
                <c:ptCount val="1"/>
              </c:numCache>
            </c:numRef>
          </c:cat>
          <c:val>
            <c:numRef>
              <c:f>Plan1!$B$2</c:f>
              <c:numCache>
                <c:formatCode>#,##0.00</c:formatCode>
                <c:ptCount val="1"/>
                <c:pt idx="0">
                  <c:v>37507829.369999997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Despesa Liquidada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</c:f>
              <c:numCache>
                <c:formatCode>General</c:formatCode>
                <c:ptCount val="1"/>
              </c:numCache>
            </c:numRef>
          </c:cat>
          <c:val>
            <c:numRef>
              <c:f>Plan1!$C$2</c:f>
              <c:numCache>
                <c:formatCode>#,##0.00</c:formatCode>
                <c:ptCount val="1"/>
                <c:pt idx="0">
                  <c:v>34400505.950000003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328992"/>
        <c:axId val="475333344"/>
      </c:barChart>
      <c:catAx>
        <c:axId val="47532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75333344"/>
        <c:crosses val="autoZero"/>
        <c:auto val="1"/>
        <c:lblAlgn val="ctr"/>
        <c:lblOffset val="100"/>
        <c:noMultiLvlLbl val="0"/>
      </c:catAx>
      <c:valAx>
        <c:axId val="47533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7532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941" y="2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FD55A3C0-285B-4AF6-B7CD-177FF5BB3CBC}" type="datetimeFigureOut">
              <a:rPr lang="pt-BR" smtClean="0"/>
              <a:pPr/>
              <a:t>22/02/2023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30149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941" y="9430149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B566D4A2-4930-4ED2-A29A-6FDE42EF557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5227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A383E-92D0-4270-ADD3-866138F4563B}" type="datetimeFigureOut">
              <a:rPr lang="pt-BR" smtClean="0"/>
              <a:t>22/02/2023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36874-0B40-44D2-ADB2-57CD3100F1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81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6874-0B40-44D2-ADB2-57CD3100F18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06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76275" y="561975"/>
            <a:ext cx="9458325" cy="6362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4819" y="350520"/>
            <a:ext cx="9803892" cy="6699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401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467" y="3130931"/>
            <a:ext cx="8030464" cy="2447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2/22/2023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5458" y="339344"/>
            <a:ext cx="7681595" cy="4832733"/>
          </a:xfrm>
          <a:prstGeom prst="rect">
            <a:avLst/>
          </a:prstGeom>
          <a:noFill/>
        </p:spPr>
        <p:txBody>
          <a:bodyPr vert="horz" wrap="square" lIns="0" tIns="48895" rIns="0" bIns="0" rtlCol="0">
            <a:spAutoFit/>
          </a:bodyPr>
          <a:lstStyle/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r>
              <a:rPr sz="2500" spc="-5" dirty="0">
                <a:latin typeface="Arial"/>
                <a:cs typeface="Arial"/>
              </a:rPr>
              <a:t>ESTADO </a:t>
            </a:r>
            <a:r>
              <a:rPr sz="2500" dirty="0">
                <a:latin typeface="Arial"/>
                <a:cs typeface="Arial"/>
              </a:rPr>
              <a:t>DE </a:t>
            </a:r>
            <a:r>
              <a:rPr sz="2500" spc="-5" dirty="0">
                <a:latin typeface="Arial"/>
                <a:cs typeface="Arial"/>
              </a:rPr>
              <a:t>SANTA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CATARINA  MUNICÍPIO </a:t>
            </a:r>
            <a:r>
              <a:rPr sz="2500" spc="-5" dirty="0">
                <a:latin typeface="Arial"/>
                <a:cs typeface="Arial"/>
              </a:rPr>
              <a:t>DE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 smtClean="0">
                <a:latin typeface="Arial"/>
                <a:cs typeface="Arial"/>
              </a:rPr>
              <a:t>ANCHIETA</a:t>
            </a:r>
            <a:endParaRPr lang="pt-BR" sz="2500" dirty="0" smtClean="0">
              <a:latin typeface="Arial"/>
              <a:cs typeface="Arial"/>
            </a:endParaRPr>
          </a:p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endParaRPr lang="pt-BR" sz="2500" dirty="0" smtClean="0">
              <a:latin typeface="Arial"/>
              <a:cs typeface="Arial"/>
            </a:endParaRPr>
          </a:p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endParaRPr sz="2500" dirty="0">
              <a:latin typeface="Arial"/>
              <a:cs typeface="Arial"/>
            </a:endParaRPr>
          </a:p>
          <a:p>
            <a:pPr algn="ctr">
              <a:lnSpc>
                <a:spcPts val="4110"/>
              </a:lnSpc>
            </a:pPr>
            <a:r>
              <a:rPr sz="3500" b="1" dirty="0" smtClean="0">
                <a:latin typeface="Arial"/>
                <a:cs typeface="Arial"/>
              </a:rPr>
              <a:t>AUDIÊNCIA</a:t>
            </a:r>
            <a:r>
              <a:rPr sz="3500" b="1" spc="-5" dirty="0" smtClean="0">
                <a:latin typeface="Arial"/>
                <a:cs typeface="Arial"/>
              </a:rPr>
              <a:t> PÚBLICA</a:t>
            </a:r>
            <a:endParaRPr lang="pt-BR" sz="3500" b="1" spc="-5" dirty="0" smtClean="0">
              <a:latin typeface="Arial"/>
              <a:cs typeface="Arial"/>
            </a:endParaRPr>
          </a:p>
          <a:p>
            <a:pPr algn="ctr">
              <a:lnSpc>
                <a:spcPts val="4110"/>
              </a:lnSpc>
            </a:pPr>
            <a:endParaRPr lang="pt-BR" sz="2500" dirty="0" smtClean="0">
              <a:latin typeface="Arial"/>
              <a:cs typeface="Arial"/>
            </a:endParaRPr>
          </a:p>
          <a:p>
            <a:pPr algn="ctr">
              <a:lnSpc>
                <a:spcPts val="4110"/>
              </a:lnSpc>
            </a:pPr>
            <a:endParaRPr sz="2500" dirty="0">
              <a:latin typeface="Arial"/>
              <a:cs typeface="Arial"/>
            </a:endParaRPr>
          </a:p>
          <a:p>
            <a:pPr marL="12065" marR="5080" algn="ctr">
              <a:lnSpc>
                <a:spcPts val="4020"/>
              </a:lnSpc>
              <a:spcBef>
                <a:spcPts val="195"/>
              </a:spcBef>
            </a:pPr>
            <a:r>
              <a:rPr sz="2500" b="1" dirty="0">
                <a:latin typeface="Arial"/>
                <a:cs typeface="Arial"/>
              </a:rPr>
              <a:t>DE </a:t>
            </a:r>
            <a:r>
              <a:rPr sz="2500" b="1" spc="-5" dirty="0">
                <a:latin typeface="Arial"/>
                <a:cs typeface="Arial"/>
              </a:rPr>
              <a:t>AVALIAÇÃO </a:t>
            </a:r>
            <a:r>
              <a:rPr sz="2500" b="1" dirty="0">
                <a:latin typeface="Arial"/>
                <a:cs typeface="Arial"/>
              </a:rPr>
              <a:t>DO</a:t>
            </a:r>
            <a:r>
              <a:rPr sz="2500" b="1" spc="-6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CUMPRIMENTO  DAS </a:t>
            </a:r>
            <a:r>
              <a:rPr sz="2500" b="1" spc="-5" dirty="0">
                <a:latin typeface="Arial"/>
                <a:cs typeface="Arial"/>
              </a:rPr>
              <a:t>METAS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 smtClean="0">
                <a:latin typeface="Arial"/>
                <a:cs typeface="Arial"/>
              </a:rPr>
              <a:t>FISCAIS</a:t>
            </a:r>
            <a:r>
              <a:rPr lang="pt-BR" sz="2500" b="1" dirty="0" smtClean="0">
                <a:latin typeface="Arial"/>
                <a:cs typeface="Arial"/>
              </a:rPr>
              <a:t> 3</a:t>
            </a:r>
            <a:r>
              <a:rPr sz="2500" b="1" dirty="0" smtClean="0">
                <a:latin typeface="Arial"/>
                <a:cs typeface="Arial"/>
              </a:rPr>
              <a:t>º</a:t>
            </a:r>
            <a:r>
              <a:rPr sz="2500" b="1" spc="-5" dirty="0" smtClean="0">
                <a:latin typeface="Arial"/>
                <a:cs typeface="Arial"/>
              </a:rPr>
              <a:t> QUADRIMESTRE/20</a:t>
            </a:r>
            <a:r>
              <a:rPr lang="pt-BR" sz="2500" b="1" spc="-5" dirty="0" smtClean="0">
                <a:latin typeface="Arial"/>
                <a:cs typeface="Arial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0275" y="340868"/>
            <a:ext cx="3752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EXIGÊNCIA</a:t>
            </a:r>
            <a:r>
              <a:rPr spc="-70" dirty="0"/>
              <a:t> </a:t>
            </a:r>
            <a:r>
              <a:rPr spc="-5" dirty="0"/>
              <a:t>LEGAL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3393"/>
            <a:ext cx="9951720" cy="3777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n°101, de 04 de </a:t>
            </a:r>
            <a:r>
              <a:rPr sz="2000" spc="-5" dirty="0">
                <a:latin typeface="Arial"/>
                <a:cs typeface="Arial"/>
              </a:rPr>
              <a:t>Maio </a:t>
            </a:r>
            <a:r>
              <a:rPr sz="2000" dirty="0">
                <a:latin typeface="Arial"/>
                <a:cs typeface="Arial"/>
              </a:rPr>
              <a:t>de 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9°, §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4°</a:t>
            </a: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Art</a:t>
            </a:r>
            <a:r>
              <a:rPr sz="1800" dirty="0">
                <a:latin typeface="Arial"/>
                <a:cs typeface="Arial"/>
              </a:rPr>
              <a:t>. </a:t>
            </a:r>
            <a:r>
              <a:rPr sz="1800" spc="-5" dirty="0">
                <a:latin typeface="Arial"/>
                <a:cs typeface="Arial"/>
              </a:rPr>
              <a:t>9º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[...]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</a:pPr>
            <a:r>
              <a:rPr sz="1800" spc="-5" dirty="0">
                <a:latin typeface="Arial"/>
                <a:cs typeface="Arial"/>
              </a:rPr>
              <a:t>§ 4º </a:t>
            </a:r>
            <a:r>
              <a:rPr sz="1800" dirty="0">
                <a:latin typeface="Arial"/>
                <a:cs typeface="Arial"/>
              </a:rPr>
              <a:t>- Até </a:t>
            </a:r>
            <a:r>
              <a:rPr sz="1800" spc="-5" dirty="0">
                <a:latin typeface="Arial"/>
                <a:cs typeface="Arial"/>
              </a:rPr>
              <a:t>o final dos </a:t>
            </a:r>
            <a:r>
              <a:rPr sz="1800" dirty="0">
                <a:latin typeface="Arial"/>
                <a:cs typeface="Arial"/>
              </a:rPr>
              <a:t>meses </a:t>
            </a:r>
            <a:r>
              <a:rPr sz="1800" spc="-5" dirty="0">
                <a:latin typeface="Arial"/>
                <a:cs typeface="Arial"/>
              </a:rPr>
              <a:t>de Maio, Setembro e Fevereiro, o Poder Executivo </a:t>
            </a:r>
            <a:r>
              <a:rPr sz="1800" dirty="0">
                <a:latin typeface="Arial"/>
                <a:cs typeface="Arial"/>
              </a:rPr>
              <a:t>demonstrará </a:t>
            </a:r>
            <a:r>
              <a:rPr sz="1800" spc="-5" dirty="0">
                <a:latin typeface="Arial"/>
                <a:cs typeface="Arial"/>
              </a:rPr>
              <a:t>e   avaliará o cumprimento das metas fiscais de cada quadrimestre, em Audiência Pública na  comissão referida no § 1º </a:t>
            </a:r>
            <a:r>
              <a:rPr sz="1800" dirty="0">
                <a:latin typeface="Arial"/>
                <a:cs typeface="Arial"/>
              </a:rPr>
              <a:t>do Art. 166 </a:t>
            </a:r>
            <a:r>
              <a:rPr sz="1800" spc="-5" dirty="0">
                <a:latin typeface="Arial"/>
                <a:cs typeface="Arial"/>
              </a:rPr>
              <a:t>da Constituição </a:t>
            </a:r>
            <a:r>
              <a:rPr sz="1800" dirty="0">
                <a:latin typeface="Arial"/>
                <a:cs typeface="Arial"/>
              </a:rPr>
              <a:t>ou </a:t>
            </a:r>
            <a:r>
              <a:rPr sz="1800" spc="-5" dirty="0">
                <a:latin typeface="Arial"/>
                <a:cs typeface="Arial"/>
              </a:rPr>
              <a:t>equivalente nas Casas Legislativas  estaduais 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municipais.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Imagem 3" descr="brasao_atualizado PORT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782" y="4710119"/>
            <a:ext cx="2071702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989" y="985774"/>
            <a:ext cx="5264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RECEITA</a:t>
            </a:r>
            <a:r>
              <a:rPr spc="-45" dirty="0"/>
              <a:t> </a:t>
            </a:r>
            <a:r>
              <a:rPr spc="-5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583" y="1639570"/>
            <a:ext cx="3395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4.320/64, Art. 2°, § 1° 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2244" y="2766186"/>
            <a:ext cx="739794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Receita </a:t>
            </a:r>
            <a:r>
              <a:rPr sz="2400" b="1" spc="-5" dirty="0" err="1">
                <a:latin typeface="Arial"/>
                <a:cs typeface="Arial"/>
              </a:rPr>
              <a:t>Arrecadada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até o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3</a:t>
            </a:r>
            <a:r>
              <a:rPr sz="2400" b="1" spc="-5" dirty="0" smtClean="0">
                <a:latin typeface="Arial"/>
                <a:cs typeface="Arial"/>
              </a:rPr>
              <a:t>º</a:t>
            </a:r>
            <a:r>
              <a:rPr sz="2400" b="1" spc="80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Quadrimestre</a:t>
            </a:r>
            <a:r>
              <a:rPr sz="2400" b="1" spc="-5" dirty="0" smtClean="0">
                <a:latin typeface="Arial"/>
                <a:cs typeface="Arial"/>
              </a:rPr>
              <a:t>/20</a:t>
            </a:r>
            <a:r>
              <a:rPr lang="pt-BR" sz="2400" b="1" spc="-5" dirty="0" smtClean="0">
                <a:latin typeface="Arial"/>
                <a:cs typeface="Arial"/>
              </a:rPr>
              <a:t>22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420648"/>
              </p:ext>
            </p:extLst>
          </p:nvPr>
        </p:nvGraphicFramePr>
        <p:xfrm>
          <a:off x="774668" y="3709987"/>
          <a:ext cx="8103511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2601"/>
                <a:gridCol w="3790910"/>
              </a:tblGrid>
              <a:tr h="691133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Orçamentária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37.507.829,37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4267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Média Mensal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3.125.652,45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6180" y="743427"/>
            <a:ext cx="9673336" cy="492443"/>
          </a:xfrm>
        </p:spPr>
        <p:txBody>
          <a:bodyPr/>
          <a:lstStyle/>
          <a:p>
            <a:pPr algn="ctr"/>
            <a:r>
              <a:rPr lang="pt-BR" dirty="0" smtClean="0"/>
              <a:t>METAS DE ARRECADAÇÃO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31467" y="2485281"/>
            <a:ext cx="8030464" cy="3312368"/>
          </a:xfrm>
        </p:spPr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436037"/>
              </p:ext>
            </p:extLst>
          </p:nvPr>
        </p:nvGraphicFramePr>
        <p:xfrm>
          <a:off x="1170236" y="2485281"/>
          <a:ext cx="8568952" cy="3078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61353"/>
                <a:gridCol w="3045100"/>
                <a:gridCol w="2262499"/>
              </a:tblGrid>
              <a:tr h="174037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</a:t>
                      </a:r>
                    </a:p>
                    <a:p>
                      <a:pPr algn="ctr"/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Prevista na LOA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 até o Quadrimestre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38264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27.340.000,00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37.507.829,37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10.167.829,37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7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800" y="881228"/>
            <a:ext cx="6422899" cy="593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200"/>
              </a:lnSpc>
              <a:spcBef>
                <a:spcPts val="95"/>
              </a:spcBef>
            </a:pPr>
            <a:r>
              <a:rPr dirty="0" smtClean="0"/>
              <a:t>  </a:t>
            </a:r>
            <a:r>
              <a:rPr dirty="0"/>
              <a:t>RECEITA CORRENTE</a:t>
            </a:r>
            <a:r>
              <a:rPr spc="-90" dirty="0"/>
              <a:t> </a:t>
            </a:r>
            <a:r>
              <a:rPr dirty="0"/>
              <a:t>LÍQUIDA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4300" y="1800225"/>
            <a:ext cx="8383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Lei Complementar n°101/2000, Art. 2°, </a:t>
            </a:r>
            <a:r>
              <a:rPr sz="2000" dirty="0">
                <a:latin typeface="Arial"/>
                <a:cs typeface="Arial"/>
              </a:rPr>
              <a:t>IV, </a:t>
            </a:r>
            <a:r>
              <a:rPr sz="2000" spc="-5" dirty="0">
                <a:latin typeface="Arial"/>
                <a:cs typeface="Arial"/>
              </a:rPr>
              <a:t>‘c’, </a:t>
            </a:r>
            <a:r>
              <a:rPr sz="2000" dirty="0">
                <a:latin typeface="Arial"/>
                <a:cs typeface="Arial"/>
              </a:rPr>
              <a:t>§ </a:t>
            </a:r>
            <a:r>
              <a:rPr sz="2000" spc="-5" dirty="0">
                <a:latin typeface="Arial"/>
                <a:cs typeface="Arial"/>
              </a:rPr>
              <a:t>1°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3°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858" y="3217182"/>
            <a:ext cx="8386792" cy="192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 err="1" smtClean="0">
                <a:latin typeface="Arial"/>
                <a:cs typeface="Arial"/>
              </a:rPr>
              <a:t>Receita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Corrente Líquida </a:t>
            </a:r>
            <a:r>
              <a:rPr sz="2000" b="1" dirty="0" err="1">
                <a:latin typeface="Arial"/>
                <a:cs typeface="Arial"/>
              </a:rPr>
              <a:t>Arrecadada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até o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3</a:t>
            </a:r>
            <a:r>
              <a:rPr sz="2000" b="1" dirty="0" smtClean="0">
                <a:latin typeface="Arial"/>
                <a:cs typeface="Arial"/>
              </a:rPr>
              <a:t>º</a:t>
            </a:r>
            <a:r>
              <a:rPr sz="2000" b="1" spc="3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Quadrimestre</a:t>
            </a:r>
            <a:r>
              <a:rPr sz="2000" b="1" spc="-5" dirty="0" smtClean="0">
                <a:latin typeface="Arial"/>
                <a:cs typeface="Arial"/>
              </a:rPr>
              <a:t>/20</a:t>
            </a:r>
            <a:r>
              <a:rPr lang="pt-BR" sz="2000" b="1" spc="-5" dirty="0" smtClean="0">
                <a:latin typeface="Arial"/>
                <a:cs typeface="Arial"/>
              </a:rPr>
              <a:t>22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283156"/>
              </p:ext>
            </p:extLst>
          </p:nvPr>
        </p:nvGraphicFramePr>
        <p:xfrm>
          <a:off x="846106" y="5353061"/>
          <a:ext cx="9024966" cy="6429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6915"/>
                <a:gridCol w="4498051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Corrente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Líquida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32.292.647,17 </a:t>
                      </a:r>
                      <a:endParaRPr lang="pt-BR" sz="28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203296" y="2352666"/>
            <a:ext cx="83582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 Receita Corrente Líquida (RCL) é o somatório das receitas tributárias, de contribuições, patrimoniais, industriais, agropecuárias, de serviços, transferências correntes e outras receitas também correntes. Deste valor são subtraídos, principalmente, os valores transferidos, por determinação constitucional ou legal.</a:t>
            </a:r>
          </a:p>
          <a:p>
            <a:pPr algn="just">
              <a:buFont typeface="Arial" pitchFamily="34" charset="0"/>
              <a:buChar char="•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Leva em consideração os 12 últimos meses.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1037590"/>
            <a:ext cx="850112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dirty="0" smtClean="0"/>
              <a:t>RECEITAS POR CATEGORIA ECONÔMICA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86460" y="1693193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834797"/>
              </p:ext>
            </p:extLst>
          </p:nvPr>
        </p:nvGraphicFramePr>
        <p:xfrm>
          <a:off x="1602284" y="2165915"/>
          <a:ext cx="7416824" cy="433471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20161"/>
                <a:gridCol w="2896663"/>
              </a:tblGrid>
              <a:tr h="3583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</a:rPr>
                        <a:t>RECEITAS ARRECADADAS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2022</a:t>
                      </a:r>
                      <a:endParaRPr lang="pt-BR" sz="1600" dirty="0"/>
                    </a:p>
                  </a:txBody>
                  <a:tcPr marL="27199" marR="27199" marT="5440" marB="5440" anchor="ctr"/>
                </a:tc>
              </a:tr>
              <a:tr h="39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Correntes (I)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/>
                        <a:t>33.045.757,56</a:t>
                      </a:r>
                      <a:endParaRPr lang="pt-BR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Tributária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3.241.910,52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Contribuições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295.063,40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Patrimonial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1.211.252,01 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Serviços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67.314,42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28.143.181,98 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Outras Receitas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/>
                        <a:t>87.035,23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de Capital (II)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 smtClean="0"/>
                        <a:t>4.462.071,81</a:t>
                      </a:r>
                      <a:endParaRPr lang="pt-BR" sz="1600" b="1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smtClean="0">
                          <a:effectLst/>
                        </a:rPr>
                        <a:t>Alienação de Bens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 smtClean="0"/>
                        <a:t>290.600,00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de Capital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 smtClean="0"/>
                        <a:t>4.171.471,81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Total (III) = (I+II)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37.507.829,37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391413"/>
            <a:ext cx="885831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pc="-5" dirty="0" smtClean="0"/>
              <a:t>DESPESAS LIQUIDADAS POR FUNÇÃO 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33470" y="1045209"/>
            <a:ext cx="4427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188806"/>
              </p:ext>
            </p:extLst>
          </p:nvPr>
        </p:nvGraphicFramePr>
        <p:xfrm>
          <a:off x="2417742" y="1524568"/>
          <a:ext cx="5715040" cy="58364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9078"/>
                <a:gridCol w="1705962"/>
              </a:tblGrid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3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01 -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Legislativa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809.645,64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643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04 -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Administração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2.597.859,87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05 - </a:t>
                      </a:r>
                      <a:r>
                        <a:rPr sz="1500" spc="-5" dirty="0" err="1">
                          <a:latin typeface="Arial"/>
                          <a:cs typeface="Arial"/>
                        </a:rPr>
                        <a:t>Defesa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Nacional</a:t>
                      </a:r>
                      <a:r>
                        <a:rPr lang="pt-BR" sz="1500" spc="-5" dirty="0" smtClean="0">
                          <a:latin typeface="Arial"/>
                          <a:cs typeface="Arial"/>
                        </a:rPr>
                        <a:t> (Junta</a:t>
                      </a:r>
                      <a:r>
                        <a:rPr lang="pt-BR" sz="1500" spc="-5" baseline="0" dirty="0" smtClean="0">
                          <a:latin typeface="Arial"/>
                          <a:cs typeface="Arial"/>
                        </a:rPr>
                        <a:t> de Serviço Militar)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6.818,40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06 -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Segurança Pública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698.765,07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Assistência Social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1.230.685,26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Saúde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10.387.425,62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12 -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Educação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9.204.582,85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13 -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191.650,07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1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15 </a:t>
                      </a:r>
                      <a:r>
                        <a:rPr lang="pt-BR" sz="1500" dirty="0" smtClean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err="1" smtClean="0">
                          <a:latin typeface="Arial"/>
                          <a:cs typeface="Arial"/>
                        </a:rPr>
                        <a:t>Urbanismo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677.928,04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16- Habitação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59.757,65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Gestão Ambiental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64.209,07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Agricultura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1.702.902,32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23 – Comércio e Serviços (Turismo)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357.122,54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25 - Energia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247.210,37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26 -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Transporte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4.665.713,86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27 -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Desporto e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Lazer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340.765,02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66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Encargos Especiais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1.157.464,30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(IV)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34.400.505,95 </a:t>
                      </a:r>
                      <a:endParaRPr sz="1600" b="1" dirty="0">
                        <a:latin typeface="+mj-lt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3639" y="723076"/>
            <a:ext cx="5786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470" y="1689862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82405" y="6294831"/>
            <a:ext cx="5040560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2200" b="1" spc="-5" dirty="0" smtClean="0">
                <a:latin typeface="Arial"/>
                <a:cs typeface="Arial"/>
              </a:rPr>
              <a:t>DIFERENÇA POSITIVA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200" b="1" spc="-5" dirty="0" smtClean="0">
                <a:latin typeface="Arial"/>
                <a:cs typeface="Arial"/>
              </a:rPr>
              <a:t>R</a:t>
            </a:r>
            <a:r>
              <a:rPr sz="2200" b="1" spc="-5" dirty="0">
                <a:latin typeface="Arial"/>
                <a:cs typeface="Arial"/>
              </a:rPr>
              <a:t>$</a:t>
            </a:r>
            <a:r>
              <a:rPr sz="2200" b="1" spc="-55" dirty="0">
                <a:latin typeface="Arial"/>
                <a:cs typeface="Arial"/>
              </a:rPr>
              <a:t> </a:t>
            </a:r>
            <a:r>
              <a:rPr lang="pt-BR" sz="2200" b="1" dirty="0" smtClean="0">
                <a:latin typeface="Arial"/>
                <a:cs typeface="Arial"/>
              </a:rPr>
              <a:t>3.107.323,42</a:t>
            </a:r>
            <a:endParaRPr sz="2200" dirty="0">
              <a:latin typeface="Arial"/>
              <a:cs typeface="Arial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235519816"/>
              </p:ext>
            </p:extLst>
          </p:nvPr>
        </p:nvGraphicFramePr>
        <p:xfrm>
          <a:off x="1782233" y="1405114"/>
          <a:ext cx="7128933" cy="4752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6"/>
            <a:ext cx="10693400" cy="74538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SAÚDE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340868"/>
            <a:ext cx="8203565" cy="99386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38200" marR="5080" indent="-826135">
              <a:lnSpc>
                <a:spcPts val="3690"/>
              </a:lnSpc>
              <a:spcBef>
                <a:spcPts val="350"/>
              </a:spcBef>
            </a:pPr>
            <a:r>
              <a:rPr dirty="0"/>
              <a:t>APLICAÇÃO DE RECURSOS </a:t>
            </a:r>
            <a:r>
              <a:rPr spc="-10" dirty="0"/>
              <a:t>EM </a:t>
            </a:r>
            <a:r>
              <a:rPr dirty="0"/>
              <a:t>AÇÕES</a:t>
            </a:r>
            <a:r>
              <a:rPr spc="-60" dirty="0"/>
              <a:t> </a:t>
            </a:r>
            <a:r>
              <a:rPr dirty="0"/>
              <a:t>E  SERVIÇOS </a:t>
            </a:r>
            <a:r>
              <a:rPr spc="-5" dirty="0"/>
              <a:t>PÚBLICOS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461262"/>
            <a:ext cx="9958070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ADCT,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77, </a:t>
            </a:r>
            <a:r>
              <a:rPr sz="2000" spc="-5" dirty="0">
                <a:latin typeface="Arial"/>
                <a:cs typeface="Arial"/>
              </a:rPr>
              <a:t>III </a:t>
            </a:r>
            <a:r>
              <a:rPr sz="2000" dirty="0">
                <a:latin typeface="Arial"/>
                <a:cs typeface="Arial"/>
              </a:rPr>
              <a:t>e Emenda </a:t>
            </a:r>
            <a:r>
              <a:rPr sz="2000" spc="-5" dirty="0">
                <a:latin typeface="Arial"/>
                <a:cs typeface="Arial"/>
              </a:rPr>
              <a:t>Constitucional n°29 </a:t>
            </a:r>
            <a:r>
              <a:rPr sz="2000" dirty="0">
                <a:latin typeface="Arial"/>
                <a:cs typeface="Arial"/>
              </a:rPr>
              <a:t>de 13/09/2000</a:t>
            </a:r>
          </a:p>
          <a:p>
            <a:pPr marL="12700" marR="10160">
              <a:lnSpc>
                <a:spcPts val="2080"/>
              </a:lnSpc>
              <a:spcBef>
                <a:spcPts val="1450"/>
              </a:spcBef>
              <a:tabLst>
                <a:tab pos="466090" algn="l"/>
                <a:tab pos="1492885" algn="l"/>
                <a:tab pos="1986280" algn="l"/>
                <a:tab pos="2334895" algn="l"/>
                <a:tab pos="2548255" algn="l"/>
                <a:tab pos="2861945" algn="l"/>
                <a:tab pos="3340100" algn="l"/>
                <a:tab pos="3844925" algn="l"/>
                <a:tab pos="5214620" algn="l"/>
                <a:tab pos="6900545" algn="l"/>
                <a:tab pos="8230870" algn="l"/>
                <a:tab pos="8976995" algn="l"/>
                <a:tab pos="9241790" algn="l"/>
              </a:tabLst>
            </a:pPr>
            <a:r>
              <a:rPr sz="1800" spc="-5" dirty="0">
                <a:latin typeface="Arial"/>
                <a:cs typeface="Arial"/>
              </a:rPr>
              <a:t>EC	2</a:t>
            </a:r>
            <a:r>
              <a:rPr sz="1800" spc="-15" dirty="0">
                <a:latin typeface="Arial"/>
                <a:cs typeface="Arial"/>
              </a:rPr>
              <a:t>9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5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0,	Art.	</a:t>
            </a:r>
            <a:r>
              <a:rPr sz="1800" spc="-5" dirty="0">
                <a:latin typeface="Arial"/>
                <a:cs typeface="Arial"/>
              </a:rPr>
              <a:t>7º</a:t>
            </a:r>
            <a:r>
              <a:rPr sz="1800" dirty="0">
                <a:latin typeface="Arial"/>
                <a:cs typeface="Arial"/>
              </a:rPr>
              <a:t>	-	O	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to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iç</a:t>
            </a:r>
            <a:r>
              <a:rPr sz="1800" spc="-15" dirty="0">
                <a:latin typeface="Arial"/>
                <a:cs typeface="Arial"/>
              </a:rPr>
              <a:t>õ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dirty="0">
                <a:latin typeface="Arial"/>
                <a:cs typeface="Arial"/>
              </a:rPr>
              <a:t>	C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stit</a:t>
            </a:r>
            <a:r>
              <a:rPr sz="1800" spc="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ci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1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ra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sitór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dirty="0">
                <a:latin typeface="Arial"/>
                <a:cs typeface="Arial"/>
              </a:rPr>
              <a:t>	p</a:t>
            </a:r>
            <a:r>
              <a:rPr sz="1800" spc="-5" dirty="0">
                <a:latin typeface="Arial"/>
                <a:cs typeface="Arial"/>
              </a:rPr>
              <a:t>assa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vi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orar  acrescido </a:t>
            </a:r>
            <a:r>
              <a:rPr sz="1800" dirty="0">
                <a:latin typeface="Arial"/>
                <a:cs typeface="Arial"/>
              </a:rPr>
              <a:t>do </a:t>
            </a:r>
            <a:r>
              <a:rPr sz="1800" spc="-5" dirty="0">
                <a:latin typeface="Arial"/>
                <a:cs typeface="Arial"/>
              </a:rPr>
              <a:t>seguinte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77: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"/>
                <a:cs typeface="Arial"/>
              </a:rPr>
              <a:t>"III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Municípios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Distrito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Federal,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quinze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cento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produto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arrecadação</a:t>
            </a:r>
            <a:endParaRPr sz="1800" dirty="0">
              <a:latin typeface="Arial"/>
              <a:cs typeface="Arial"/>
            </a:endParaRPr>
          </a:p>
          <a:p>
            <a:pPr marL="12700" marR="5715">
              <a:lnSpc>
                <a:spcPts val="2060"/>
              </a:lnSpc>
              <a:spcBef>
                <a:spcPts val="114"/>
              </a:spcBef>
            </a:pPr>
            <a:r>
              <a:rPr sz="1800" spc="-5" dirty="0">
                <a:latin typeface="Arial"/>
                <a:cs typeface="Arial"/>
              </a:rPr>
              <a:t>dos impostos a que se </a:t>
            </a:r>
            <a:r>
              <a:rPr sz="1800" dirty="0">
                <a:latin typeface="Arial"/>
                <a:cs typeface="Arial"/>
              </a:rPr>
              <a:t>refere </a:t>
            </a:r>
            <a:r>
              <a:rPr sz="1800" spc="-5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156 e dos recursos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tratam </a:t>
            </a:r>
            <a:r>
              <a:rPr sz="1800" spc="-5" dirty="0">
                <a:latin typeface="Arial"/>
                <a:cs typeface="Arial"/>
              </a:rPr>
              <a:t>os </a:t>
            </a:r>
            <a:r>
              <a:rPr sz="1800" dirty="0">
                <a:latin typeface="Arial"/>
                <a:cs typeface="Arial"/>
              </a:rPr>
              <a:t>Art´s. </a:t>
            </a:r>
            <a:r>
              <a:rPr sz="1800" spc="-5" dirty="0">
                <a:latin typeface="Arial"/>
                <a:cs typeface="Arial"/>
              </a:rPr>
              <a:t>158 e 159, inciso  </a:t>
            </a:r>
            <a:r>
              <a:rPr sz="1800" dirty="0">
                <a:latin typeface="Arial"/>
                <a:cs typeface="Arial"/>
              </a:rPr>
              <a:t>I, </a:t>
            </a:r>
            <a:r>
              <a:rPr sz="1800" spc="-5" dirty="0">
                <a:latin typeface="Arial"/>
                <a:cs typeface="Arial"/>
              </a:rPr>
              <a:t>alínea b e §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3º."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539974"/>
              </p:ext>
            </p:extLst>
          </p:nvPr>
        </p:nvGraphicFramePr>
        <p:xfrm>
          <a:off x="738188" y="3708718"/>
          <a:ext cx="8496943" cy="31237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624"/>
                <a:gridCol w="2880319"/>
              </a:tblGrid>
              <a:tr h="504755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Receita bruta de Impostos e </a:t>
                      </a:r>
                      <a:r>
                        <a:rPr lang="pt-BR" sz="2400" dirty="0" smtClean="0">
                          <a:effectLst/>
                        </a:rPr>
                        <a:t>Transferências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25.088.243,91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6823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Despesas na função saúde </a:t>
                      </a:r>
                      <a:r>
                        <a:rPr lang="pt-BR" sz="2400" dirty="0" smtClean="0">
                          <a:effectLst/>
                        </a:rPr>
                        <a:t>(empenhadas)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11.323.022,11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Deduções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4.453.415,64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Despesas para efeito de cálculo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6.869.606,47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Mínimo a ser aplicado – 15%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3.763.236,59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Aplicado à maior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3.106.369,88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Percentual aplicado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27,38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EDUCAÇÃO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9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460" y="685081"/>
            <a:ext cx="9943465" cy="99578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851660">
              <a:lnSpc>
                <a:spcPts val="3670"/>
              </a:lnSpc>
              <a:spcBef>
                <a:spcPts val="365"/>
              </a:spcBef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APLICAÇÃO DE RECURSOS NA  MANUTENÇÃO E DESENVOLVIMENTO DO</a:t>
            </a:r>
            <a:r>
              <a:rPr spc="-8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9305" y="1909217"/>
            <a:ext cx="9953625" cy="129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212 e </a:t>
            </a:r>
            <a:r>
              <a:rPr sz="2000" spc="-5" dirty="0">
                <a:latin typeface="Arial"/>
                <a:cs typeface="Arial"/>
              </a:rPr>
              <a:t>LDB, </a:t>
            </a:r>
            <a:r>
              <a:rPr sz="2000" dirty="0">
                <a:latin typeface="Arial"/>
                <a:cs typeface="Arial"/>
              </a:rPr>
              <a:t>Art.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72</a:t>
            </a:r>
          </a:p>
          <a:p>
            <a:pPr marL="12700" marR="5080" algn="just">
              <a:lnSpc>
                <a:spcPct val="95800"/>
              </a:lnSpc>
              <a:spcBef>
                <a:spcPts val="1405"/>
              </a:spcBef>
            </a:pPr>
            <a:r>
              <a:rPr sz="1800" dirty="0">
                <a:latin typeface="Arial"/>
                <a:cs typeface="Arial"/>
              </a:rPr>
              <a:t>CF, Art. </a:t>
            </a:r>
            <a:r>
              <a:rPr sz="1800" spc="-5" dirty="0">
                <a:latin typeface="Arial"/>
                <a:cs typeface="Arial"/>
              </a:rPr>
              <a:t>212 </a:t>
            </a:r>
            <a:r>
              <a:rPr sz="1800" dirty="0">
                <a:latin typeface="Arial"/>
                <a:cs typeface="Arial"/>
              </a:rPr>
              <a:t>- A </a:t>
            </a:r>
            <a:r>
              <a:rPr sz="1800" spc="-5" dirty="0">
                <a:latin typeface="Arial"/>
                <a:cs typeface="Arial"/>
              </a:rPr>
              <a:t>União aplicará, anualmente, nunca menos de dezoito, e os </a:t>
            </a:r>
            <a:r>
              <a:rPr sz="1800" dirty="0">
                <a:latin typeface="Arial"/>
                <a:cs typeface="Arial"/>
              </a:rPr>
              <a:t>Estados, </a:t>
            </a:r>
            <a:r>
              <a:rPr sz="1800" spc="-5" dirty="0">
                <a:latin typeface="Arial"/>
                <a:cs typeface="Arial"/>
              </a:rPr>
              <a:t>o Distrito   Federal e os Municípios </a:t>
            </a:r>
            <a:r>
              <a:rPr sz="1800" b="1" spc="-5" dirty="0">
                <a:latin typeface="Arial"/>
                <a:cs typeface="Arial"/>
              </a:rPr>
              <a:t>vinte e cinco </a:t>
            </a:r>
            <a:r>
              <a:rPr sz="1800" b="1" dirty="0">
                <a:latin typeface="Arial"/>
                <a:cs typeface="Arial"/>
              </a:rPr>
              <a:t>por cento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5" dirty="0">
                <a:latin typeface="Arial"/>
                <a:cs typeface="Arial"/>
              </a:rPr>
              <a:t>no mínimo, </a:t>
            </a:r>
            <a:r>
              <a:rPr sz="1800" dirty="0">
                <a:latin typeface="Arial"/>
                <a:cs typeface="Arial"/>
              </a:rPr>
              <a:t>da </a:t>
            </a:r>
            <a:r>
              <a:rPr sz="1800" spc="-5" dirty="0">
                <a:latin typeface="Arial"/>
                <a:cs typeface="Arial"/>
              </a:rPr>
              <a:t>receita resultante de impostos,  compreendida a proveniente de transferências, na manutenção e </a:t>
            </a:r>
            <a:r>
              <a:rPr sz="1800" dirty="0">
                <a:latin typeface="Arial"/>
                <a:cs typeface="Arial"/>
              </a:rPr>
              <a:t>desenvolvimento do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ensino.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461200"/>
              </p:ext>
            </p:extLst>
          </p:nvPr>
        </p:nvGraphicFramePr>
        <p:xfrm>
          <a:off x="1082119" y="3440272"/>
          <a:ext cx="8607995" cy="29367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3738"/>
                <a:gridCol w="2934257"/>
              </a:tblGrid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Receita </a:t>
                      </a:r>
                      <a:r>
                        <a:rPr lang="pt-BR" sz="2000" spc="-5" dirty="0" smtClean="0"/>
                        <a:t>bruta </a:t>
                      </a:r>
                      <a:r>
                        <a:rPr lang="pt-BR" sz="2000" dirty="0" smtClean="0"/>
                        <a:t>de </a:t>
                      </a:r>
                      <a:r>
                        <a:rPr lang="pt-BR" sz="2000" spc="-5" dirty="0" smtClean="0"/>
                        <a:t>Impostos </a:t>
                      </a:r>
                      <a:r>
                        <a:rPr lang="pt-BR" sz="2000" dirty="0" smtClean="0"/>
                        <a:t>e Transferências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26.177.036,75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Despesas</a:t>
                      </a:r>
                      <a:r>
                        <a:rPr lang="pt-BR" sz="2000" baseline="0" dirty="0" smtClean="0"/>
                        <a:t> na função </a:t>
                      </a:r>
                      <a:r>
                        <a:rPr lang="pt-BR" sz="2000" baseline="0" dirty="0" smtClean="0"/>
                        <a:t>Educação (empenhadas)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9.261.884,09</a:t>
                      </a:r>
                      <a:endParaRPr lang="pt-BR" sz="2000" dirty="0" smtClean="0">
                        <a:latin typeface="+mj-lt"/>
                      </a:endParaRPr>
                    </a:p>
                  </a:txBody>
                  <a:tcPr/>
                </a:tc>
              </a:tr>
              <a:tr h="3817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Deduções</a:t>
                      </a:r>
                      <a:r>
                        <a:rPr lang="pt-BR" sz="2000" spc="-20" dirty="0" smtClean="0"/>
                        <a:t> 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1.775.255,44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5579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spc="-5" dirty="0" smtClean="0"/>
                        <a:t>Despesas para </a:t>
                      </a:r>
                      <a:r>
                        <a:rPr lang="pt-BR" sz="2000" b="1" dirty="0" smtClean="0"/>
                        <a:t>efeito de cálculo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dirty="0" smtClean="0"/>
                        <a:t>7.486.628,65</a:t>
                      </a:r>
                      <a:endParaRPr lang="pt-BR" sz="2000" b="1" kern="1200" dirty="0" smtClean="0"/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Mínimo a ser</a:t>
                      </a:r>
                      <a:r>
                        <a:rPr lang="pt-BR" sz="2000" spc="-15" dirty="0" smtClean="0"/>
                        <a:t> </a:t>
                      </a:r>
                      <a:r>
                        <a:rPr lang="pt-BR" sz="2000" dirty="0" smtClean="0"/>
                        <a:t>aplicado – 25%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6.544.259,19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Aplicado à</a:t>
                      </a:r>
                      <a:r>
                        <a:rPr lang="pt-BR" sz="2000" spc="-10" dirty="0" smtClean="0"/>
                        <a:t> </a:t>
                      </a:r>
                      <a:r>
                        <a:rPr lang="pt-BR" sz="2000" dirty="0" smtClean="0"/>
                        <a:t>Maior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942.369,46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/>
                        <a:t>Percentual </a:t>
                      </a:r>
                      <a:r>
                        <a:rPr lang="pt-BR" sz="2000" b="1" spc="-5" dirty="0" smtClean="0"/>
                        <a:t>aplicado 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28,60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1040637"/>
            <a:ext cx="9672955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/>
              <a:t>7</a:t>
            </a:r>
            <a:r>
              <a:rPr sz="3100" spc="-5" dirty="0" smtClean="0"/>
              <a:t>0</a:t>
            </a:r>
            <a:r>
              <a:rPr sz="3100" spc="-5" dirty="0"/>
              <a:t>% DOS RECURSOS DO FUNDEB  NA REMUNERAÇÃO </a:t>
            </a:r>
            <a:r>
              <a:rPr sz="3100" dirty="0"/>
              <a:t>DOS </a:t>
            </a:r>
            <a:r>
              <a:rPr sz="3100" spc="-5" dirty="0"/>
              <a:t>PROFISSIONAIS DO  MAGISTÉRIO </a:t>
            </a:r>
            <a:r>
              <a:rPr sz="3100" dirty="0"/>
              <a:t>DA </a:t>
            </a:r>
            <a:r>
              <a:rPr sz="3100" spc="-5" dirty="0"/>
              <a:t>EDUCAÇÃO</a:t>
            </a:r>
            <a:r>
              <a:rPr sz="3100" spc="-15" dirty="0"/>
              <a:t> </a:t>
            </a:r>
            <a:r>
              <a:rPr sz="3100" spc="-5" dirty="0" smtClean="0"/>
              <a:t>BÁSICA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 smtClean="0"/>
              <a:t>Lei </a:t>
            </a:r>
            <a:r>
              <a:rPr lang="pt-BR" sz="2000" b="0" dirty="0"/>
              <a:t>nº </a:t>
            </a:r>
            <a:r>
              <a:rPr lang="pt-BR" sz="2000" b="0" dirty="0" smtClean="0"/>
              <a:t>14.113/2020, Art. 26 </a:t>
            </a:r>
            <a:endParaRPr sz="2000" b="0" dirty="0"/>
          </a:p>
        </p:txBody>
      </p:sp>
      <p:graphicFrame>
        <p:nvGraphicFramePr>
          <p:cNvPr id="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204851"/>
              </p:ext>
            </p:extLst>
          </p:nvPr>
        </p:nvGraphicFramePr>
        <p:xfrm>
          <a:off x="775271" y="3709417"/>
          <a:ext cx="85963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4.893.896,93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 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4.623.483,75</a:t>
                      </a:r>
                      <a:endParaRPr lang="pt-BR" sz="2400" b="1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70%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3.425.727,85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Maior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1.197.755,90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94,47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975106"/>
            <a:ext cx="9673336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1430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 smtClean="0"/>
              <a:t>90</a:t>
            </a:r>
            <a:r>
              <a:rPr sz="3100" spc="-5" dirty="0" smtClean="0"/>
              <a:t>% </a:t>
            </a:r>
            <a:r>
              <a:rPr sz="3100" spc="-5" dirty="0"/>
              <a:t>DOS RECURSOS DO FUNDEB  EM AÇÕES DE </a:t>
            </a:r>
            <a:r>
              <a:rPr sz="3100" dirty="0"/>
              <a:t>MANUTENÇÃO </a:t>
            </a:r>
            <a:r>
              <a:rPr sz="3100" spc="-5" dirty="0"/>
              <a:t>E  DESENVOLVIMENTO </a:t>
            </a:r>
            <a:r>
              <a:rPr sz="3100" dirty="0"/>
              <a:t>DO ENSINO </a:t>
            </a:r>
            <a:r>
              <a:rPr lang="pt-BR" sz="3100" spc="-5" dirty="0" smtClean="0"/>
              <a:t>–</a:t>
            </a:r>
            <a:r>
              <a:rPr sz="3100" spc="-5" dirty="0" smtClean="0"/>
              <a:t> MDE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/>
              <a:t>Lei nº 14.113/2020, Art. </a:t>
            </a:r>
            <a:r>
              <a:rPr lang="pt-BR" sz="2000" b="0" dirty="0" smtClean="0"/>
              <a:t>25</a:t>
            </a:r>
            <a:endParaRPr sz="2000" dirty="0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597004"/>
              </p:ext>
            </p:extLst>
          </p:nvPr>
        </p:nvGraphicFramePr>
        <p:xfrm>
          <a:off x="738188" y="3439641"/>
          <a:ext cx="8596312" cy="23580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47160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4.893.896,93</a:t>
                      </a:r>
                      <a:endParaRPr lang="pt-BR" sz="2400" dirty="0"/>
                    </a:p>
                  </a:txBody>
                  <a:tcPr/>
                </a:tc>
              </a:tr>
              <a:tr h="47160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4.809.683,87</a:t>
                      </a:r>
                      <a:endParaRPr lang="pt-BR" sz="2400" b="1" dirty="0"/>
                    </a:p>
                  </a:txBody>
                  <a:tcPr/>
                </a:tc>
              </a:tr>
              <a:tr h="47160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90%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4.404.507,24</a:t>
                      </a:r>
                      <a:endParaRPr lang="pt-BR" sz="2400" dirty="0"/>
                    </a:p>
                  </a:txBody>
                  <a:tcPr/>
                </a:tc>
              </a:tr>
              <a:tr h="47160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Menor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405.176,63</a:t>
                      </a:r>
                      <a:endParaRPr lang="pt-BR" sz="2400" dirty="0"/>
                    </a:p>
                  </a:txBody>
                  <a:tcPr/>
                </a:tc>
              </a:tr>
              <a:tr h="47160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98,28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Despesas com Pessoal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05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661410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05914"/>
            <a:ext cx="6099810" cy="62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ts val="235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192164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32.292.647,17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51,30%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16.566.128,00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54%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17.438.029,47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15.201.731,51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47,07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838" rIns="0" bIns="0" rtlCol="0">
            <a:spAutoFit/>
          </a:bodyPr>
          <a:lstStyle/>
          <a:p>
            <a:pPr marL="3481070" marR="5080" indent="-2451100">
              <a:lnSpc>
                <a:spcPts val="3670"/>
              </a:lnSpc>
              <a:spcBef>
                <a:spcPts val="365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58111"/>
            <a:ext cx="6099810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26164"/>
              </p:ext>
            </p:extLst>
          </p:nvPr>
        </p:nvGraphicFramePr>
        <p:xfrm>
          <a:off x="917544" y="3349377"/>
          <a:ext cx="8409940" cy="2826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95508"/>
                <a:gridCol w="1914432"/>
              </a:tblGrid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</a:t>
                      </a:r>
                      <a:r>
                        <a:rPr sz="2000" b="1" spc="-5" dirty="0" err="1">
                          <a:latin typeface="+mj-lt"/>
                          <a:cs typeface="Arial"/>
                        </a:rPr>
                        <a:t>Líquida</a:t>
                      </a:r>
                      <a:r>
                        <a:rPr sz="2000" b="1" spc="30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b="1" spc="-5" dirty="0" smtClean="0">
                          <a:latin typeface="+mj-lt"/>
                          <a:cs typeface="Arial"/>
                        </a:rPr>
                        <a:t>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32.292.647,17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2730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5,70%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1.840.680,89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+mj-lt"/>
                          <a:cs typeface="Arial"/>
                        </a:rPr>
                        <a:t>6%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1.937.558,83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806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638.625,06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1,98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2" y="1037590"/>
            <a:ext cx="8517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</a:t>
            </a:r>
            <a:r>
              <a:rPr spc="-30" dirty="0"/>
              <a:t> </a:t>
            </a:r>
            <a:r>
              <a:rPr spc="-5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689862"/>
            <a:ext cx="6099810" cy="62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0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78728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32.292.647,17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57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18.406.808,89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60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19.375.588,30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15.840.356,87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49,05%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5201" y="1693193"/>
            <a:ext cx="6441899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600" spc="-5" dirty="0"/>
              <a:t>MUITO</a:t>
            </a:r>
            <a:r>
              <a:rPr sz="6600" spc="-30" dirty="0"/>
              <a:t> </a:t>
            </a:r>
            <a:r>
              <a:rPr sz="6600" spc="-5" dirty="0"/>
              <a:t>OBRIGADA</a:t>
            </a:r>
            <a:r>
              <a:rPr sz="6600" spc="-5" dirty="0" smtClean="0"/>
              <a:t>!</a:t>
            </a:r>
            <a:r>
              <a:rPr lang="pt-BR" sz="4800" spc="-5" dirty="0" smtClean="0"/>
              <a:t/>
            </a:r>
            <a:br>
              <a:rPr lang="pt-BR" sz="4800" spc="-5" dirty="0" smtClean="0"/>
            </a:br>
            <a:r>
              <a:rPr lang="pt-BR" sz="4800" spc="-5" dirty="0"/>
              <a:t/>
            </a:r>
            <a:br>
              <a:rPr lang="pt-BR" sz="4800" spc="-5" dirty="0"/>
            </a:b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885</Words>
  <Application>Microsoft Office PowerPoint</Application>
  <PresentationFormat>Personalizar</PresentationFormat>
  <Paragraphs>218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Apresentação do PowerPoint</vt:lpstr>
      <vt:lpstr>EXIGÊNCIA LEGAL</vt:lpstr>
      <vt:lpstr>RECEITA ORÇAMENTÁRIA</vt:lpstr>
      <vt:lpstr>METAS DE ARRECADAÇÃO</vt:lpstr>
      <vt:lpstr>  RECEITA CORRENTE LÍQUIDA</vt:lpstr>
      <vt:lpstr>RECEITAS POR CATEGORIA ECONÔMICA</vt:lpstr>
      <vt:lpstr>DESPESAS LIQUIDADAS POR FUNÇÃO </vt:lpstr>
      <vt:lpstr>EXECUÇÃO ORÇAMENTÁRIA</vt:lpstr>
      <vt:lpstr> SAÚDE</vt:lpstr>
      <vt:lpstr>APLICAÇÃO DE RECURSOS EM AÇÕES E  SERVIÇOS PÚBLICOS DE SAÚDE</vt:lpstr>
      <vt:lpstr> EDUCAÇÃO</vt:lpstr>
      <vt:lpstr>APLICAÇÃO DE RECURSOS NA  MANUTENÇÃO E DESENVOLVIMENTO DO ENSINO</vt:lpstr>
      <vt:lpstr>APLICAÇÃO DE 70% DOS RECURSOS DO FUNDEB  NA REMUNERAÇÃO DOS PROFISSIONAIS DO  MAGISTÉRIO DA EDUCAÇÃO BÁSICA  Lei nº 14.113/2020, Art. 26 </vt:lpstr>
      <vt:lpstr>APLICAÇÃO DE 90% DOS RECURSOS DO FUNDEB  EM AÇÕES DE MANUTENÇÃO E  DESENVOLVIMENTO DO ENSINO – MDE  Lei nº 14.113/2020, Art. 25</vt:lpstr>
      <vt:lpstr>Despesas com Pessoal</vt:lpstr>
      <vt:lpstr>DESPESAS COM PESSOAL DO PODER  EXECUTIVO</vt:lpstr>
      <vt:lpstr>DESPESAS COM PESSOAL DO PODER  LEGISLATIVO</vt:lpstr>
      <vt:lpstr>DESPESAS COM PESSOAL CONSOLIDADO</vt:lpstr>
      <vt:lpstr>MUITO OBRIGADA!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Controle Interno</dc:creator>
  <cp:lastModifiedBy>Microsoft</cp:lastModifiedBy>
  <cp:revision>168</cp:revision>
  <cp:lastPrinted>2020-05-27T18:38:30Z</cp:lastPrinted>
  <dcterms:created xsi:type="dcterms:W3CDTF">2019-09-23T18:50:33Z</dcterms:created>
  <dcterms:modified xsi:type="dcterms:W3CDTF">2023-02-22T17:45:28Z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2019-09-23T00:00:00Z</vt:filetime>
  </property>
</Properties>
</file>