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  <p:sldMasterId id="2147483708" r:id="rId3"/>
  </p:sldMasterIdLst>
  <p:notesMasterIdLst>
    <p:notesMasterId r:id="rId15"/>
  </p:notesMasterIdLst>
  <p:sldIdLst>
    <p:sldId id="274" r:id="rId4"/>
    <p:sldId id="277" r:id="rId5"/>
    <p:sldId id="278" r:id="rId6"/>
    <p:sldId id="284" r:id="rId7"/>
    <p:sldId id="279" r:id="rId8"/>
    <p:sldId id="280" r:id="rId9"/>
    <p:sldId id="285" r:id="rId10"/>
    <p:sldId id="259" r:id="rId11"/>
    <p:sldId id="266" r:id="rId12"/>
    <p:sldId id="262" r:id="rId13"/>
    <p:sldId id="286" r:id="rId14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6619" autoAdjust="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BB23F-FD6E-428B-A3D1-1FE13786654A}" type="datetimeFigureOut">
              <a:rPr lang="pt-BR" smtClean="0"/>
              <a:t>24/02/2023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9858A-C08A-4299-9C82-419119088F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3978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96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515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44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78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430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664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81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5344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066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504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68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90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378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737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374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626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09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237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8486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7933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257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5270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0858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258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869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3899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9807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5850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1873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4692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6064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83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04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42B7-56BB-4ECD-8086-F6BEEFF50BE8}" type="datetimeFigureOut">
              <a:rPr lang="pt-BR" smtClean="0"/>
              <a:t>24/02/2023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44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29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24/02/2023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51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://siops.datasus.gov.br/consleirespfiscal.php?S=1&amp;UF=42;&amp;Municipio=420208;&amp;Ano=2019&amp;Periodo=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179.96.204.45:9099/" TargetMode="External"/><Relationship Id="rId5" Type="http://schemas.openxmlformats.org/officeDocument/2006/relationships/hyperlink" Target="http://tabnet.datasus.gov.br/cgi/tabcgi.exe?sia/cnv/qasc.def" TargetMode="External"/><Relationship Id="rId4" Type="http://schemas.openxmlformats.org/officeDocument/2006/relationships/hyperlink" Target="http://tabnet.datasus.gov.br/cgi/tabcgi.exe?sia/cnv/qbSC.de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971303" cy="164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700644" y="287203"/>
            <a:ext cx="11139055" cy="6544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Secretaria Municipal de Saúde </a:t>
            </a:r>
            <a:r>
              <a:rPr lang="pt-BR" sz="3600" b="1" dirty="0" smtClean="0">
                <a:solidFill>
                  <a:prstClr val="black"/>
                </a:solidFill>
              </a:rPr>
              <a:t>– ANCHIETA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 smtClean="0">
                <a:solidFill>
                  <a:prstClr val="black"/>
                </a:solidFill>
              </a:rPr>
              <a:t>FMS </a:t>
            </a:r>
            <a:r>
              <a:rPr lang="pt-BR" sz="3600" b="1" dirty="0">
                <a:solidFill>
                  <a:prstClr val="black"/>
                </a:solidFill>
              </a:rPr>
              <a:t>- CNPJ: 11.243.552/0001- 47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Produção </a:t>
            </a:r>
            <a:r>
              <a:rPr lang="pt-BR" sz="3600" b="1" dirty="0" smtClean="0">
                <a:solidFill>
                  <a:prstClr val="black"/>
                </a:solidFill>
              </a:rPr>
              <a:t>e Indicadores Financeiros</a:t>
            </a:r>
            <a:endParaRPr lang="pt-BR" sz="3600" b="1" dirty="0">
              <a:solidFill>
                <a:prstClr val="black"/>
              </a:solidFill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3</a:t>
            </a:r>
            <a:r>
              <a:rPr lang="pt-BR" sz="3600" b="1" dirty="0" smtClean="0">
                <a:solidFill>
                  <a:prstClr val="black"/>
                </a:solidFill>
              </a:rPr>
              <a:t>º </a:t>
            </a:r>
            <a:r>
              <a:rPr lang="pt-BR" sz="3600" b="1" dirty="0">
                <a:solidFill>
                  <a:prstClr val="black"/>
                </a:solidFill>
              </a:rPr>
              <a:t>QUADRIMESTRE - PERÍODO </a:t>
            </a:r>
            <a:r>
              <a:rPr lang="pt-BR" sz="3600" b="1" dirty="0" smtClean="0">
                <a:solidFill>
                  <a:prstClr val="black"/>
                </a:solidFill>
              </a:rPr>
              <a:t>DE SETEMBRO A DEZEMBRO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 smtClean="0">
                <a:solidFill>
                  <a:prstClr val="black"/>
                </a:solidFill>
              </a:rPr>
              <a:t>Audiência Pública – 24/02/2023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pt-BR" sz="2800" dirty="0">
              <a:solidFill>
                <a:prstClr val="black"/>
              </a:solidFill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prstClr val="black"/>
                </a:solidFill>
              </a:rPr>
              <a:t>GESTOR: Martinhos </a:t>
            </a:r>
            <a:r>
              <a:rPr lang="pt-BR" sz="2800" dirty="0" err="1">
                <a:solidFill>
                  <a:prstClr val="black"/>
                </a:solidFill>
              </a:rPr>
              <a:t>Scantamburlo</a:t>
            </a:r>
            <a:r>
              <a:rPr lang="pt-BR" sz="2800" dirty="0">
                <a:solidFill>
                  <a:prstClr val="black"/>
                </a:solidFill>
              </a:rPr>
              <a:t>.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dirty="0" smtClean="0">
                <a:solidFill>
                  <a:prstClr val="black"/>
                </a:solidFill>
                <a:hlinkClick r:id="rId4"/>
              </a:rPr>
              <a:t>Ministério de Saúde:</a:t>
            </a:r>
            <a:r>
              <a:rPr lang="pt-BR" dirty="0" smtClean="0">
                <a:solidFill>
                  <a:prstClr val="black"/>
                </a:solidFill>
              </a:rPr>
              <a:t> </a:t>
            </a:r>
            <a:r>
              <a:rPr lang="pt-BR" sz="2000" dirty="0">
                <a:solidFill>
                  <a:prstClr val="black"/>
                </a:solidFill>
                <a:hlinkClick r:id="rId5"/>
              </a:rPr>
              <a:t>http://</a:t>
            </a:r>
            <a:r>
              <a:rPr lang="pt-BR" sz="2000" dirty="0" smtClean="0">
                <a:solidFill>
                  <a:prstClr val="black"/>
                </a:solidFill>
                <a:hlinkClick r:id="rId5"/>
              </a:rPr>
              <a:t>tabnet.datasus.gov.br/cgi/tabcgi.exe?sia/cnv/qasc.def</a:t>
            </a:r>
            <a:endParaRPr lang="pt-BR" dirty="0" smtClean="0">
              <a:solidFill>
                <a:prstClr val="black"/>
              </a:solidFill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pt-BR" dirty="0" smtClean="0">
              <a:solidFill>
                <a:prstClr val="black"/>
              </a:solidFill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dirty="0">
                <a:solidFill>
                  <a:prstClr val="black"/>
                </a:solidFill>
                <a:hlinkClick r:id="rId6"/>
              </a:rPr>
              <a:t>http://179.96.204.45:9099</a:t>
            </a:r>
            <a:r>
              <a:rPr lang="pt-BR" dirty="0" smtClean="0">
                <a:solidFill>
                  <a:prstClr val="black"/>
                </a:solidFill>
                <a:hlinkClick r:id="rId6"/>
              </a:rPr>
              <a:t>/</a:t>
            </a:r>
            <a:r>
              <a:rPr lang="pt-BR" dirty="0" smtClean="0">
                <a:solidFill>
                  <a:prstClr val="black"/>
                </a:solidFill>
              </a:rPr>
              <a:t> – </a:t>
            </a:r>
            <a:r>
              <a:rPr lang="pt-BR" dirty="0" err="1" smtClean="0">
                <a:solidFill>
                  <a:prstClr val="black"/>
                </a:solidFill>
              </a:rPr>
              <a:t>rang</a:t>
            </a:r>
            <a:r>
              <a:rPr lang="pt-BR" dirty="0" smtClean="0">
                <a:solidFill>
                  <a:prstClr val="black"/>
                </a:solidFill>
              </a:rPr>
              <a:t>/2022</a:t>
            </a:r>
            <a:endParaRPr lang="pt-BR" dirty="0">
              <a:solidFill>
                <a:prstClr val="black"/>
              </a:solidFill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dirty="0" smtClean="0">
                <a:solidFill>
                  <a:prstClr val="black"/>
                </a:solidFill>
                <a:hlinkClick r:id="rId7"/>
              </a:rPr>
              <a:t>http</a:t>
            </a:r>
            <a:r>
              <a:rPr lang="pt-BR" dirty="0">
                <a:solidFill>
                  <a:prstClr val="black"/>
                </a:solidFill>
                <a:hlinkClick r:id="rId7"/>
              </a:rPr>
              <a:t>://siops.datasus.gov.br/consleirespfiscal.php?S=1&amp;UF=42;&amp;Municipio=420208;&amp;</a:t>
            </a:r>
            <a:r>
              <a:rPr lang="pt-BR" dirty="0" smtClean="0">
                <a:solidFill>
                  <a:prstClr val="black"/>
                </a:solidFill>
                <a:hlinkClick r:id="rId7"/>
              </a:rPr>
              <a:t>Ano=2019&amp;Periodo=2</a:t>
            </a:r>
            <a:endParaRPr lang="pt-BR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b="1" dirty="0">
                <a:solidFill>
                  <a:prstClr val="black"/>
                </a:solidFill>
              </a:rPr>
              <a:t>Fonte: </a:t>
            </a:r>
            <a:r>
              <a:rPr lang="pt-BR" b="1" dirty="0" err="1">
                <a:solidFill>
                  <a:prstClr val="black"/>
                </a:solidFill>
              </a:rPr>
              <a:t>Rang</a:t>
            </a:r>
            <a:r>
              <a:rPr lang="pt-BR" b="1" dirty="0">
                <a:solidFill>
                  <a:prstClr val="black"/>
                </a:solidFill>
              </a:rPr>
              <a:t>, SISREG e E-SUS Ministério da Saúde, SIOPS. </a:t>
            </a:r>
          </a:p>
        </p:txBody>
      </p:sp>
    </p:spTree>
    <p:extLst>
      <p:ext uri="{BB962C8B-B14F-4D97-AF65-F5344CB8AC3E}">
        <p14:creationId xmlns:p14="http://schemas.microsoft.com/office/powerpoint/2010/main" val="55788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pic>
        <p:nvPicPr>
          <p:cNvPr id="102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971303" cy="149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3079667" y="209536"/>
            <a:ext cx="69312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solidFill>
                  <a:prstClr val="black"/>
                </a:solidFill>
              </a:rPr>
              <a:t>Viagens para fora do Município – setembro </a:t>
            </a:r>
            <a:r>
              <a:rPr lang="pt-BR" sz="4000" dirty="0">
                <a:solidFill>
                  <a:prstClr val="black"/>
                </a:solidFill>
              </a:rPr>
              <a:t>a</a:t>
            </a:r>
            <a:r>
              <a:rPr lang="pt-BR" sz="4000" dirty="0" smtClean="0">
                <a:solidFill>
                  <a:prstClr val="black"/>
                </a:solidFill>
              </a:rPr>
              <a:t> dezembro/2022 </a:t>
            </a:r>
          </a:p>
          <a:p>
            <a:pPr algn="ctr"/>
            <a:r>
              <a:rPr lang="pt-BR" sz="4000" dirty="0" smtClean="0">
                <a:solidFill>
                  <a:prstClr val="black"/>
                </a:solidFill>
              </a:rPr>
              <a:t>3º Quadrimestre</a:t>
            </a:r>
            <a:endParaRPr lang="pt-BR" sz="4000" dirty="0">
              <a:solidFill>
                <a:prstClr val="black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384292"/>
              </p:ext>
            </p:extLst>
          </p:nvPr>
        </p:nvGraphicFramePr>
        <p:xfrm>
          <a:off x="766948" y="2148528"/>
          <a:ext cx="11084626" cy="2501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8522"/>
                <a:gridCol w="1752402"/>
                <a:gridCol w="1948146"/>
                <a:gridCol w="2909855"/>
                <a:gridCol w="2305701"/>
              </a:tblGrid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Mês</a:t>
                      </a:r>
                      <a:r>
                        <a:rPr lang="pt-BR" sz="2400" baseline="0" dirty="0" smtClean="0"/>
                        <a:t>/ano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NÚMERO DE VIAGENS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NÚMERO DE PACIENTES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NÚMERO</a:t>
                      </a:r>
                      <a:r>
                        <a:rPr lang="pt-BR" sz="2400" baseline="0" dirty="0" smtClean="0"/>
                        <a:t> DE ACOMPANHANTES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TOTAL</a:t>
                      </a:r>
                      <a:r>
                        <a:rPr lang="pt-BR" sz="2400" baseline="0" dirty="0" smtClean="0"/>
                        <a:t> PACIENTE E ACOMPAN. </a:t>
                      </a:r>
                      <a:endParaRPr lang="pt-BR" sz="2400" dirty="0"/>
                    </a:p>
                  </a:txBody>
                  <a:tcPr/>
                </a:tc>
              </a:tr>
              <a:tr h="925888">
                <a:tc>
                  <a:txBody>
                    <a:bodyPr/>
                    <a:lstStyle/>
                    <a:p>
                      <a:pPr algn="ctr"/>
                      <a:r>
                        <a:rPr lang="pt-BR" sz="2400" baseline="0" dirty="0" smtClean="0"/>
                        <a:t>Setembro </a:t>
                      </a:r>
                      <a:r>
                        <a:rPr lang="pt-BR" sz="2400" dirty="0" smtClean="0"/>
                        <a:t> a </a:t>
                      </a:r>
                      <a:r>
                        <a:rPr lang="pt-BR" sz="2400" baseline="0" dirty="0" smtClean="0"/>
                        <a:t> dezembro</a:t>
                      </a:r>
                      <a:r>
                        <a:rPr lang="pt-BR" sz="2400" dirty="0" smtClean="0"/>
                        <a:t>/2022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i="1" dirty="0" smtClean="0"/>
                        <a:t>Unidade </a:t>
                      </a:r>
                      <a:endParaRPr lang="pt-BR" sz="2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 </a:t>
                      </a:r>
                      <a:endParaRPr lang="pt-BR" sz="2400" dirty="0"/>
                    </a:p>
                  </a:txBody>
                  <a:tcPr/>
                </a:tc>
              </a:tr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 smtClean="0"/>
                        <a:t>Total </a:t>
                      </a:r>
                      <a:endParaRPr lang="pt-BR" sz="24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 smtClean="0"/>
                        <a:t>726</a:t>
                      </a:r>
                      <a:endParaRPr lang="pt-BR" sz="24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u="none" dirty="0" smtClean="0"/>
                        <a:t>2.705</a:t>
                      </a:r>
                      <a:endParaRPr lang="pt-BR" sz="24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u="none" dirty="0" smtClean="0"/>
                        <a:t>482</a:t>
                      </a:r>
                      <a:endParaRPr lang="pt-BR" sz="24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 smtClean="0"/>
                        <a:t>3.187</a:t>
                      </a:r>
                      <a:endParaRPr lang="pt-BR" sz="2400" b="1" u="sng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716477" y="4714504"/>
            <a:ext cx="4726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prstClr val="black"/>
                </a:solidFill>
              </a:rPr>
              <a:t>Fonte: RANG/2022</a:t>
            </a:r>
            <a:endParaRPr lang="pt-BR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70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pic>
        <p:nvPicPr>
          <p:cNvPr id="102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971303" cy="149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3079667" y="209536"/>
            <a:ext cx="69312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solidFill>
                  <a:prstClr val="black"/>
                </a:solidFill>
              </a:rPr>
              <a:t>Viagens para fora do Município</a:t>
            </a:r>
            <a:endParaRPr lang="pt-BR" sz="4000" dirty="0">
              <a:solidFill>
                <a:prstClr val="black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70016" y="6478971"/>
            <a:ext cx="4726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prstClr val="black"/>
                </a:solidFill>
              </a:rPr>
              <a:t>Fonte: RANG/2022</a:t>
            </a:r>
            <a:endParaRPr lang="pt-BR" sz="1400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808" y="917422"/>
            <a:ext cx="8455231" cy="5869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42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pic>
        <p:nvPicPr>
          <p:cNvPr id="102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531916" cy="114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161309" y="209536"/>
            <a:ext cx="83127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solidFill>
                  <a:prstClr val="black"/>
                </a:solidFill>
              </a:rPr>
              <a:t>Procedimentos da Vigilância Sanitária</a:t>
            </a:r>
          </a:p>
          <a:p>
            <a:pPr algn="ctr"/>
            <a:r>
              <a:rPr lang="pt-BR" sz="4000" dirty="0" smtClean="0">
                <a:solidFill>
                  <a:prstClr val="black"/>
                </a:solidFill>
              </a:rPr>
              <a:t>3ºQuadrimestre/2022 </a:t>
            </a:r>
            <a:endParaRPr lang="pt-BR" sz="4000" dirty="0">
              <a:solidFill>
                <a:prstClr val="black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70016" y="6478971"/>
            <a:ext cx="4726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prstClr val="black"/>
                </a:solidFill>
              </a:rPr>
              <a:t>Fonte: RANG/2022</a:t>
            </a:r>
            <a:endParaRPr lang="pt-BR" sz="1400" dirty="0">
              <a:solidFill>
                <a:prstClr val="black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16" y="1676400"/>
            <a:ext cx="8205849" cy="391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70016" y="5593278"/>
            <a:ext cx="8205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Total de procedimentos - 598 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79955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9668" y="0"/>
            <a:ext cx="1492332" cy="917422"/>
          </a:xfrm>
          <a:prstGeom prst="rect">
            <a:avLst/>
          </a:prstGeom>
        </p:spPr>
      </p:pic>
      <p:pic>
        <p:nvPicPr>
          <p:cNvPr id="102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1318160" cy="917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425039" y="20953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prstClr val="black"/>
                </a:solidFill>
              </a:rPr>
              <a:t>Produção – 3º Quadrimestre/2022 </a:t>
            </a:r>
            <a:r>
              <a:rPr lang="pt-BR" sz="4000" dirty="0" smtClean="0">
                <a:solidFill>
                  <a:prstClr val="black"/>
                </a:solidFill>
              </a:rPr>
              <a:t>(SMS - RANG)</a:t>
            </a:r>
            <a:endParaRPr lang="pt-BR" sz="4000" dirty="0">
              <a:solidFill>
                <a:prstClr val="black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70016" y="6478971"/>
            <a:ext cx="4726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prstClr val="black"/>
                </a:solidFill>
              </a:rPr>
              <a:t>Fonte: RANG/2022</a:t>
            </a:r>
            <a:endParaRPr lang="pt-BR" sz="1400" dirty="0">
              <a:solidFill>
                <a:prstClr val="black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421666"/>
              </p:ext>
            </p:extLst>
          </p:nvPr>
        </p:nvGraphicFramePr>
        <p:xfrm>
          <a:off x="475013" y="917422"/>
          <a:ext cx="10970821" cy="5621483"/>
        </p:xfrm>
        <a:graphic>
          <a:graphicData uri="http://schemas.openxmlformats.org/drawingml/2006/table">
            <a:tbl>
              <a:tblPr/>
              <a:tblGrid>
                <a:gridCol w="9101757"/>
                <a:gridCol w="1869064"/>
              </a:tblGrid>
              <a:tr h="303741">
                <a:tc>
                  <a:txBody>
                    <a:bodyPr/>
                    <a:lstStyle/>
                    <a:p>
                      <a:pPr algn="l"/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Procedimentos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69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Quantidade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69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CONSULTA MEDICA EM ATENÇÃO PRIMÁRIA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5069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69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69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6E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effectLst/>
                        </a:rPr>
                        <a:t>8.138</a:t>
                      </a:r>
                      <a:endParaRPr lang="pt-BR" sz="1800" b="1" dirty="0">
                        <a:effectLst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5069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69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69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6E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AFERIÇÃO DE TEMPERATURA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A86E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6E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6E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A1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effectLst/>
                        </a:rPr>
                        <a:t>6.706</a:t>
                      </a:r>
                      <a:endParaRPr lang="pt-BR" sz="1800" b="1" dirty="0">
                        <a:effectLst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A86E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6E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6E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A3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AFERIÇÃO DE PRESSÃO ARTERIAL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A8A1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A3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A1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A9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effectLst/>
                        </a:rPr>
                        <a:t>6.427</a:t>
                      </a:r>
                      <a:endParaRPr lang="pt-BR" sz="1800" b="1" dirty="0">
                        <a:effectLst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A8A3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A3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A3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MEDIÇÃO DE PESO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D0A9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A9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AE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effectLst/>
                        </a:rPr>
                        <a:t>2.662</a:t>
                      </a:r>
                      <a:endParaRPr lang="pt-BR" sz="1800" b="1" dirty="0">
                        <a:effectLst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50A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AE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2493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CONSULTA DE PROFISSIONAIS DE NÍVEL SUPERIOR NA ATENÇÃO PRIMÁRIA (EXCETO MÉDICO)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80AE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AE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AE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5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effectLst/>
                        </a:rPr>
                        <a:t>2.642</a:t>
                      </a:r>
                      <a:endParaRPr lang="pt-BR" sz="1800" b="1" dirty="0">
                        <a:effectLst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80AE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AE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AE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5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AVALIAÇÃO ANTROPOMÉTRICA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0065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5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5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6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effectLst/>
                        </a:rPr>
                        <a:t>1.351</a:t>
                      </a:r>
                      <a:endParaRPr lang="pt-BR" sz="1800" b="1" dirty="0">
                        <a:effectLst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0065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5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5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6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RASPAGEM ALISAMENTO E POLIMENTO SUPRAGENGIVAIS (POR SEXTANTE)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D06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6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6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792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D06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6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6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GLICEMIA CAPILAR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50A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A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646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808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A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RASPAGEM ALISAMENTO SUBGENGIVAIS (POR SEXTANTE)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A8A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A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A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619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A8A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A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A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RESTAURAÇÃO DE DENTE PERMANENTE POSTERIOR COM RESINA COMPOSTA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50AD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259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50AD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5C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RESTAURAÇÃO DE DENTE PERMANENTE ANTERIOR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005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5C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53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255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D05C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5C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5C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53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PRIMEIRA CONSULTA ODONTOLOGICA PROGRAMÁTICA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A853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53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53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5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233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A853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53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53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5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COLETA DE MATERIAL PARA EXAME CITOPATOLÓGICO DE COLO DE ÚTERO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A85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5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5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9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226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A85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5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5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9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AJUSTE OCLUSAL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2869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69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9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1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220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2869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69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9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1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3741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CONSULTA PRÉ-NATAL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0031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1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1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1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202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rgbClr val="0031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1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1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1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103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9668" y="0"/>
            <a:ext cx="1492332" cy="917422"/>
          </a:xfrm>
          <a:prstGeom prst="rect">
            <a:avLst/>
          </a:prstGeom>
        </p:spPr>
      </p:pic>
      <p:pic>
        <p:nvPicPr>
          <p:cNvPr id="102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878772" cy="4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401288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prstClr val="black"/>
                </a:solidFill>
              </a:rPr>
              <a:t>Produção – 3º Quadrimestre/2022 SMS (RANG)</a:t>
            </a:r>
            <a:endParaRPr lang="pt-BR" sz="3200" dirty="0">
              <a:solidFill>
                <a:prstClr val="black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34390" y="6632859"/>
            <a:ext cx="4726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prstClr val="black"/>
                </a:solidFill>
              </a:rPr>
              <a:t>Fonte: RANG/2022</a:t>
            </a:r>
            <a:endParaRPr lang="pt-BR" sz="1400" dirty="0">
              <a:solidFill>
                <a:prstClr val="black"/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389674"/>
              </p:ext>
            </p:extLst>
          </p:nvPr>
        </p:nvGraphicFramePr>
        <p:xfrm>
          <a:off x="290945" y="556942"/>
          <a:ext cx="11412187" cy="6161580"/>
        </p:xfrm>
        <a:graphic>
          <a:graphicData uri="http://schemas.openxmlformats.org/drawingml/2006/table">
            <a:tbl>
              <a:tblPr/>
              <a:tblGrid>
                <a:gridCol w="9467929"/>
                <a:gridCol w="1944258"/>
              </a:tblGrid>
              <a:tr h="246352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CURATIVO ESPECIAL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D0C9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CC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9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03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171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80CC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CC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CC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03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72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TESTE RÁPIDO PARA DETECÇÃO DE HEPATITE C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03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03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03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0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148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03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03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03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C5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72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TESTE RÁPIDO PARA DETECÇÃO DE INFECÇÃO PELO HBV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0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C5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0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A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144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C5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C5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C5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A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72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PROFILAXIA / REMOÇÃO DA PLACA BACTERIANA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A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A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A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143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A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A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A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5273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ESCUTA INICIAL / ORIENTAÇÃO (ACOLHIMENTO A DEMANDA ESPONT NEA)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D0C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03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142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D0C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5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72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TESTE RÁPIDO PARA DETECÇÃO DE INFECÇÃO PELO HIV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03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5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03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F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139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805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5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5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72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TESTE RÁPIDO PARA SÍFILIS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D0CF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F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C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137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00C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CB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72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TESTE RÁPIDO PARA DETECÇÃO DE SARS-COVID-2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A8C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CB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C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6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122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CB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CB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CB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7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72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VISITA DOMICILIAR POR PROFISSIONAL DE NÍVEL MÉDIO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5056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7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6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118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0057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7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7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72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ADMINISTRAÇÃO DE MEDICAMENTOS POR VIA INTRAMUSCULAR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005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110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005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72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ELETROCARDIOGRAMA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00C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5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101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800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5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72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COLETA DE MATERIAL PARA EXAME LABORATORIAL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5005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05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05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99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5005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05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05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872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VISITA DOMICILIAR/INSTITUCIONAL POR PROFISSIONAL DE NÍVEL SUPERIOR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500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0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0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0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93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500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0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0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5979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EXODONTIA DE DENTE PERMANENTE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0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0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0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88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000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3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1805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CURATIVO SIMPLES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0030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3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0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86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803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3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3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ADAPTAÇÃO DE PRÓTESE DENTÁRIA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78</a:t>
                      </a: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effectLst/>
                        </a:rPr>
                        <a:t>Outros</a:t>
                      </a:r>
                      <a:r>
                        <a:rPr lang="pt-BR" sz="1800" baseline="0" dirty="0" smtClean="0">
                          <a:effectLst/>
                        </a:rPr>
                        <a:t> Procedimentos </a:t>
                      </a:r>
                      <a:endParaRPr lang="pt-BR" sz="1800" dirty="0">
                        <a:effectLst/>
                      </a:endParaRP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effectLst/>
                        </a:rPr>
                        <a:t>782</a:t>
                      </a:r>
                      <a:endParaRPr lang="pt-BR" sz="1800" b="1" dirty="0">
                        <a:effectLst/>
                      </a:endParaRP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effectLst/>
                        </a:rPr>
                        <a:t>TOTAL</a:t>
                      </a:r>
                      <a:r>
                        <a:rPr lang="pt-BR" sz="1800" baseline="0" dirty="0" smtClean="0">
                          <a:effectLst/>
                        </a:rPr>
                        <a:t> DE PROCEDIMENTOS </a:t>
                      </a:r>
                      <a:endParaRPr lang="pt-BR" sz="1800" dirty="0">
                        <a:effectLst/>
                      </a:endParaRP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i="0" dirty="0" smtClean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34.075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7990" marR="67990" marT="33995" marB="33995" anchor="ctr">
                    <a:lnL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718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9668" y="0"/>
            <a:ext cx="1492332" cy="917422"/>
          </a:xfrm>
          <a:prstGeom prst="rect">
            <a:avLst/>
          </a:prstGeom>
        </p:spPr>
      </p:pic>
      <p:pic>
        <p:nvPicPr>
          <p:cNvPr id="102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878772" cy="4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401288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solidFill>
                  <a:prstClr val="black"/>
                </a:solidFill>
              </a:rPr>
              <a:t>Produção – 3º Quadrimestre/2022 (RANG)</a:t>
            </a:r>
          </a:p>
          <a:p>
            <a:pPr algn="ctr"/>
            <a:r>
              <a:rPr lang="pt-BR" sz="4000" dirty="0" smtClean="0">
                <a:solidFill>
                  <a:prstClr val="black"/>
                </a:solidFill>
              </a:rPr>
              <a:t>Unidade de Pronto Atendimento</a:t>
            </a:r>
            <a:endParaRPr lang="pt-BR" sz="4000" dirty="0">
              <a:solidFill>
                <a:prstClr val="black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34390" y="6632859"/>
            <a:ext cx="4726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prstClr val="black"/>
                </a:solidFill>
              </a:rPr>
              <a:t>Fonte: RANG/2022</a:t>
            </a:r>
            <a:endParaRPr lang="pt-BR" sz="1400" dirty="0">
              <a:solidFill>
                <a:prstClr val="black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099243"/>
              </p:ext>
            </p:extLst>
          </p:nvPr>
        </p:nvGraphicFramePr>
        <p:xfrm>
          <a:off x="1039337" y="1323439"/>
          <a:ext cx="10406497" cy="5160488"/>
        </p:xfrm>
        <a:graphic>
          <a:graphicData uri="http://schemas.openxmlformats.org/drawingml/2006/table">
            <a:tbl>
              <a:tblPr/>
              <a:tblGrid>
                <a:gridCol w="8603427"/>
                <a:gridCol w="1803070"/>
              </a:tblGrid>
              <a:tr h="588488">
                <a:tc>
                  <a:txBody>
                    <a:bodyPr/>
                    <a:lstStyle/>
                    <a:p>
                      <a:pPr algn="l"/>
                      <a:r>
                        <a:rPr lang="pt-BR" sz="2400" b="1" dirty="0">
                          <a:solidFill>
                            <a:srgbClr val="495057"/>
                          </a:solidFill>
                          <a:effectLst/>
                        </a:rPr>
                        <a:t>Procedimentos</a:t>
                      </a:r>
                      <a:endParaRPr lang="pt-BR" sz="2400" dirty="0">
                        <a:solidFill>
                          <a:srgbClr val="495057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7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>
                          <a:solidFill>
                            <a:srgbClr val="495057"/>
                          </a:solidFill>
                          <a:effectLst/>
                        </a:rPr>
                        <a:t>Quantidade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7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446699">
                <a:tc>
                  <a:txBody>
                    <a:bodyPr/>
                    <a:lstStyle/>
                    <a:p>
                      <a:r>
                        <a:rPr lang="pt-BR" sz="2400" dirty="0">
                          <a:effectLst/>
                        </a:rPr>
                        <a:t>CONSULTA MEDICA EM ATENÇÃO PRIMÁRIA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87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7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7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effectLst/>
                        </a:rPr>
                        <a:t>4.445</a:t>
                      </a:r>
                      <a:endParaRPr lang="pt-BR" sz="24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87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7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7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0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699">
                <a:tc>
                  <a:txBody>
                    <a:bodyPr/>
                    <a:lstStyle/>
                    <a:p>
                      <a:r>
                        <a:rPr lang="pt-BR" sz="2400" dirty="0">
                          <a:effectLst/>
                        </a:rPr>
                        <a:t>AFERIÇÃO DE TEMPERATURA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0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8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A7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effectLst/>
                        </a:rPr>
                        <a:t>3.970</a:t>
                      </a:r>
                      <a:endParaRPr lang="pt-BR" sz="24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0A0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0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0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A7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699">
                <a:tc>
                  <a:txBody>
                    <a:bodyPr/>
                    <a:lstStyle/>
                    <a:p>
                      <a:r>
                        <a:rPr lang="pt-BR" sz="2400" dirty="0">
                          <a:effectLst/>
                        </a:rPr>
                        <a:t>AFERIÇÃO DE PRESSÃO ARTERIAL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0A7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A7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A7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effectLst/>
                        </a:rPr>
                        <a:t>3.324</a:t>
                      </a:r>
                      <a:endParaRPr lang="pt-BR" sz="24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0A7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A7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A7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7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699">
                <a:tc>
                  <a:txBody>
                    <a:bodyPr/>
                    <a:lstStyle/>
                    <a:p>
                      <a:r>
                        <a:rPr lang="pt-BR" sz="2400" dirty="0">
                          <a:effectLst/>
                        </a:rPr>
                        <a:t>MEDIÇÃO DE PESO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0A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7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F5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effectLst/>
                        </a:rPr>
                        <a:t>1.258</a:t>
                      </a:r>
                      <a:endParaRPr lang="pt-BR" sz="24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87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7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7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699">
                <a:tc>
                  <a:txBody>
                    <a:bodyPr/>
                    <a:lstStyle/>
                    <a:p>
                      <a:r>
                        <a:rPr lang="pt-BR" sz="2400" dirty="0">
                          <a:effectLst/>
                        </a:rPr>
                        <a:t>GLICEMIA CAPILAR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0F5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F5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F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>
                          <a:effectLst/>
                        </a:rPr>
                        <a:t>270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F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8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699">
                <a:tc>
                  <a:txBody>
                    <a:bodyPr/>
                    <a:lstStyle/>
                    <a:p>
                      <a:r>
                        <a:rPr lang="pt-BR" sz="2400" dirty="0">
                          <a:effectLst/>
                        </a:rPr>
                        <a:t>CONSULTA PRÉ-NATAL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A8F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8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F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7A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>
                          <a:effectLst/>
                        </a:rPr>
                        <a:t>117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08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8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87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D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699">
                <a:tc>
                  <a:txBody>
                    <a:bodyPr/>
                    <a:lstStyle/>
                    <a:p>
                      <a:r>
                        <a:rPr lang="pt-BR" sz="2400" dirty="0">
                          <a:effectLst/>
                        </a:rPr>
                        <a:t>EXERESE DE TUMOR DE PELE E ANEXOS / CISTO SEBACEO / LIPOMA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07A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D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7A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>
                          <a:effectLst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FD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D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D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699">
                <a:tc>
                  <a:txBody>
                    <a:bodyPr/>
                    <a:lstStyle/>
                    <a:p>
                      <a:r>
                        <a:rPr lang="pt-BR" sz="2400" dirty="0">
                          <a:effectLst/>
                        </a:rPr>
                        <a:t>RETIRADA DE PONTOS DE CIRURGIAS (POR PACIENTE)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effectLst/>
                        </a:rPr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699"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effectLst/>
                        </a:rPr>
                        <a:t>Outros procedimentos</a:t>
                      </a:r>
                      <a:r>
                        <a:rPr lang="pt-BR" sz="2400" baseline="0" dirty="0" smtClean="0">
                          <a:effectLst/>
                        </a:rPr>
                        <a:t> </a:t>
                      </a:r>
                      <a:endParaRPr lang="pt-BR" sz="2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effectLst/>
                        </a:rPr>
                        <a:t>41</a:t>
                      </a:r>
                      <a:endParaRPr lang="pt-BR" sz="24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699"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effectLst/>
                        </a:rPr>
                        <a:t>Total</a:t>
                      </a:r>
                      <a:r>
                        <a:rPr lang="pt-BR" sz="2400" baseline="0" dirty="0" smtClean="0">
                          <a:effectLst/>
                        </a:rPr>
                        <a:t> de procedimentos </a:t>
                      </a:r>
                      <a:endParaRPr lang="pt-BR" sz="2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i="0" dirty="0" smtClean="0">
                          <a:solidFill>
                            <a:schemeClr val="tx1"/>
                          </a:solidFill>
                          <a:effectLst/>
                          <a:latin typeface="-apple-system"/>
                        </a:rPr>
                        <a:t>13.476</a:t>
                      </a:r>
                      <a:endParaRPr lang="pt-BR" sz="2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20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57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363189" y="0"/>
            <a:ext cx="77070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b="1" dirty="0" err="1">
                <a:solidFill>
                  <a:srgbClr val="000000"/>
                </a:solidFill>
              </a:rPr>
              <a:t>Qtd.aprovada</a:t>
            </a:r>
            <a:r>
              <a:rPr lang="pt-BR" b="1" dirty="0">
                <a:solidFill>
                  <a:srgbClr val="000000"/>
                </a:solidFill>
              </a:rPr>
              <a:t> por Ano/mês processamento segundo Subgrupo </a:t>
            </a:r>
            <a:r>
              <a:rPr lang="pt-BR" b="1" dirty="0" err="1">
                <a:solidFill>
                  <a:srgbClr val="000000"/>
                </a:solidFill>
              </a:rPr>
              <a:t>proced</a:t>
            </a:r>
            <a:r>
              <a:rPr lang="pt-BR" b="1" dirty="0">
                <a:solidFill>
                  <a:srgbClr val="000000"/>
                </a:solidFill>
              </a:rPr>
              <a:t>.</a:t>
            </a:r>
            <a:r>
              <a:rPr lang="pt-BR" dirty="0">
                <a:solidFill>
                  <a:prstClr val="black"/>
                </a:solidFill>
              </a:rPr>
              <a:t/>
            </a:r>
            <a:br>
              <a:rPr lang="pt-BR" dirty="0">
                <a:solidFill>
                  <a:prstClr val="black"/>
                </a:solidFill>
              </a:rPr>
            </a:br>
            <a:r>
              <a:rPr lang="pt-BR" b="1" dirty="0">
                <a:solidFill>
                  <a:srgbClr val="000000"/>
                </a:solidFill>
              </a:rPr>
              <a:t>Município:</a:t>
            </a:r>
            <a:r>
              <a:rPr lang="pt-BR" dirty="0">
                <a:solidFill>
                  <a:prstClr val="black"/>
                </a:solidFill>
              </a:rPr>
              <a:t> 420080 Anchieta</a:t>
            </a:r>
            <a:br>
              <a:rPr lang="pt-BR" dirty="0">
                <a:solidFill>
                  <a:prstClr val="black"/>
                </a:solidFill>
              </a:rPr>
            </a:br>
            <a:r>
              <a:rPr lang="pt-BR" b="1" dirty="0">
                <a:solidFill>
                  <a:srgbClr val="000000"/>
                </a:solidFill>
              </a:rPr>
              <a:t>Período:</a:t>
            </a:r>
            <a:r>
              <a:rPr lang="pt-BR" dirty="0">
                <a:solidFill>
                  <a:prstClr val="black"/>
                </a:solidFill>
              </a:rPr>
              <a:t> </a:t>
            </a:r>
            <a:r>
              <a:rPr lang="pt-BR" dirty="0" smtClean="0">
                <a:solidFill>
                  <a:prstClr val="black"/>
                </a:solidFill>
              </a:rPr>
              <a:t>Setembro a Dezembro/2022 – Produção e-SUS </a:t>
            </a:r>
            <a:endParaRPr lang="pt-BR" dirty="0">
              <a:solidFill>
                <a:prstClr val="black"/>
              </a:solidFill>
            </a:endParaRPr>
          </a:p>
        </p:txBody>
      </p:sp>
      <p:pic>
        <p:nvPicPr>
          <p:cNvPr id="11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971303" cy="120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0032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142504" y="6490846"/>
            <a:ext cx="33844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Fonte: Ministério da Saúde/2022</a:t>
            </a:r>
            <a:endParaRPr lang="pt-BR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04" y="1200328"/>
            <a:ext cx="12049496" cy="5290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78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330035" cy="64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545" y="0"/>
            <a:ext cx="1385455" cy="646331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142503" y="6566073"/>
            <a:ext cx="4073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Fonte: Ministério da Saúde/2022; </a:t>
            </a:r>
            <a:r>
              <a:rPr lang="pt-BR" sz="1400" dirty="0" err="1" smtClean="0"/>
              <a:t>Rang</a:t>
            </a:r>
            <a:r>
              <a:rPr lang="pt-BR" sz="1400" dirty="0" smtClean="0"/>
              <a:t>/2022</a:t>
            </a:r>
            <a:endParaRPr lang="pt-BR" sz="14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2503" y="1354054"/>
            <a:ext cx="1481651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STIX-Regular"/>
                <a:cs typeface="Arial" pitchFamily="34" charset="0"/>
              </a:rPr>
              <a:t>.</a:t>
            </a:r>
            <a:br>
              <a:rPr kumimoji="0" lang="pt-BR" altLang="pt-BR" sz="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STIX-Regular"/>
                <a:cs typeface="Arial" pitchFamily="34" charset="0"/>
              </a:rPr>
            </a:br>
            <a:r>
              <a:rPr kumimoji="0" lang="pt-BR" alt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t-BR" alt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t-BR" altLang="pt-B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026205"/>
              </p:ext>
            </p:extLst>
          </p:nvPr>
        </p:nvGraphicFramePr>
        <p:xfrm>
          <a:off x="665018" y="879041"/>
          <a:ext cx="10509663" cy="5028064"/>
        </p:xfrm>
        <a:graphic>
          <a:graphicData uri="http://schemas.openxmlformats.org/drawingml/2006/table">
            <a:tbl>
              <a:tblPr/>
              <a:tblGrid>
                <a:gridCol w="6996432"/>
                <a:gridCol w="3513231"/>
              </a:tblGrid>
              <a:tr h="628508">
                <a:tc>
                  <a:txBody>
                    <a:bodyPr/>
                    <a:lstStyle/>
                    <a:p>
                      <a:r>
                        <a:rPr lang="pt-BR" sz="3200" b="1" i="0" dirty="0" smtClean="0">
                          <a:solidFill>
                            <a:srgbClr val="000000"/>
                          </a:solidFill>
                          <a:effectLst/>
                          <a:latin typeface="STIX-Bold"/>
                        </a:rPr>
                        <a:t>Produção </a:t>
                      </a:r>
                      <a:endParaRPr lang="pt-BR" sz="3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1" i="0">
                          <a:solidFill>
                            <a:srgbClr val="000000"/>
                          </a:solidFill>
                          <a:effectLst/>
                          <a:latin typeface="STIX-Bold"/>
                        </a:rPr>
                        <a:t>Quantidade</a:t>
                      </a:r>
                      <a:endParaRPr lang="pt-BR" sz="3200" b="1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508">
                <a:tc>
                  <a:txBody>
                    <a:bodyPr/>
                    <a:lstStyle/>
                    <a:p>
                      <a:r>
                        <a:rPr lang="pt-BR" sz="3200" b="0" i="0" dirty="0">
                          <a:solidFill>
                            <a:srgbClr val="333333"/>
                          </a:solidFill>
                          <a:effectLst/>
                          <a:latin typeface="STIX-Regular"/>
                        </a:rPr>
                        <a:t>Visita Domiciliar </a:t>
                      </a:r>
                      <a:r>
                        <a:rPr lang="pt-BR" sz="3200" b="0" i="0" dirty="0" smtClean="0">
                          <a:solidFill>
                            <a:srgbClr val="333333"/>
                          </a:solidFill>
                          <a:effectLst/>
                          <a:latin typeface="STIX-Regular"/>
                        </a:rPr>
                        <a:t>das ACS (</a:t>
                      </a:r>
                      <a:r>
                        <a:rPr lang="pt-BR" sz="3200" b="0" i="0" dirty="0" err="1" smtClean="0">
                          <a:solidFill>
                            <a:srgbClr val="333333"/>
                          </a:solidFill>
                          <a:effectLst/>
                          <a:latin typeface="STIX-Regular"/>
                        </a:rPr>
                        <a:t>Rang</a:t>
                      </a:r>
                      <a:r>
                        <a:rPr lang="pt-BR" sz="3200" b="0" i="0" dirty="0" smtClean="0">
                          <a:solidFill>
                            <a:srgbClr val="333333"/>
                          </a:solidFill>
                          <a:effectLst/>
                          <a:latin typeface="STIX-Regular"/>
                        </a:rPr>
                        <a:t>) </a:t>
                      </a:r>
                      <a:endParaRPr lang="pt-BR" sz="3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1.313</a:t>
                      </a:r>
                      <a:r>
                        <a:rPr lang="pt-BR" sz="3200" b="1" i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pt-BR" sz="32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508">
                <a:tc>
                  <a:txBody>
                    <a:bodyPr/>
                    <a:lstStyle/>
                    <a:p>
                      <a:r>
                        <a:rPr lang="pt-BR" sz="3200" dirty="0" smtClean="0">
                          <a:effectLst/>
                        </a:rPr>
                        <a:t>Procedimentos realizados</a:t>
                      </a:r>
                      <a:r>
                        <a:rPr lang="pt-BR" sz="3200" baseline="0" dirty="0" smtClean="0">
                          <a:effectLst/>
                        </a:rPr>
                        <a:t> (</a:t>
                      </a:r>
                      <a:r>
                        <a:rPr lang="pt-BR" sz="3200" baseline="0" dirty="0" err="1" smtClean="0">
                          <a:effectLst/>
                        </a:rPr>
                        <a:t>Rnag</a:t>
                      </a:r>
                      <a:r>
                        <a:rPr lang="pt-BR" sz="3200" baseline="0" dirty="0" smtClean="0">
                          <a:effectLst/>
                        </a:rPr>
                        <a:t>)</a:t>
                      </a:r>
                      <a:endParaRPr lang="pt-BR" sz="3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34.075</a:t>
                      </a:r>
                      <a:endParaRPr lang="pt-BR" sz="32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508">
                <a:tc>
                  <a:txBody>
                    <a:bodyPr/>
                    <a:lstStyle/>
                    <a:p>
                      <a:r>
                        <a:rPr lang="pt-BR" sz="3200" b="0" i="0" dirty="0" smtClean="0">
                          <a:solidFill>
                            <a:srgbClr val="333333"/>
                          </a:solidFill>
                          <a:effectLst/>
                          <a:latin typeface="STIX-Regular"/>
                        </a:rPr>
                        <a:t>Procedimento realizados (</a:t>
                      </a:r>
                      <a:r>
                        <a:rPr lang="pt-BR" sz="3200" b="0" i="0" dirty="0" err="1" smtClean="0">
                          <a:solidFill>
                            <a:srgbClr val="333333"/>
                          </a:solidFill>
                          <a:effectLst/>
                          <a:latin typeface="STIX-Regular"/>
                        </a:rPr>
                        <a:t>E-sus</a:t>
                      </a:r>
                      <a:r>
                        <a:rPr lang="pt-BR" sz="3200" b="0" i="0" dirty="0" smtClean="0">
                          <a:solidFill>
                            <a:srgbClr val="333333"/>
                          </a:solidFill>
                          <a:effectLst/>
                          <a:latin typeface="STIX-Regular"/>
                        </a:rPr>
                        <a:t>)</a:t>
                      </a:r>
                      <a:r>
                        <a:rPr lang="pt-BR" sz="3200" b="0" i="0" baseline="0" dirty="0" smtClean="0">
                          <a:solidFill>
                            <a:srgbClr val="333333"/>
                          </a:solidFill>
                          <a:effectLst/>
                          <a:latin typeface="STIX-Regular"/>
                        </a:rPr>
                        <a:t> </a:t>
                      </a:r>
                      <a:r>
                        <a:rPr lang="pt-BR" sz="3200" b="0" i="0" dirty="0" smtClean="0">
                          <a:solidFill>
                            <a:srgbClr val="333333"/>
                          </a:solidFill>
                          <a:effectLst/>
                          <a:latin typeface="STIX-Regular"/>
                        </a:rPr>
                        <a:t> </a:t>
                      </a:r>
                      <a:endParaRPr lang="pt-BR" sz="3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38.255</a:t>
                      </a:r>
                      <a:endParaRPr lang="pt-BR" sz="32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508">
                <a:tc>
                  <a:txBody>
                    <a:bodyPr/>
                    <a:lstStyle/>
                    <a:p>
                      <a:r>
                        <a:rPr lang="pt-BR" sz="3200" dirty="0" smtClean="0">
                          <a:effectLst/>
                        </a:rPr>
                        <a:t>Procedimentos</a:t>
                      </a:r>
                      <a:r>
                        <a:rPr lang="pt-BR" sz="3200" baseline="0" dirty="0" smtClean="0">
                          <a:effectLst/>
                        </a:rPr>
                        <a:t> Vig. Sanitária (</a:t>
                      </a:r>
                      <a:r>
                        <a:rPr lang="pt-BR" sz="3200" baseline="0" dirty="0" err="1" smtClean="0">
                          <a:effectLst/>
                        </a:rPr>
                        <a:t>Rang</a:t>
                      </a:r>
                      <a:r>
                        <a:rPr lang="pt-BR" sz="3200" baseline="0" dirty="0" smtClean="0">
                          <a:effectLst/>
                        </a:rPr>
                        <a:t>)</a:t>
                      </a:r>
                      <a:endParaRPr lang="pt-BR" sz="3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598</a:t>
                      </a:r>
                      <a:endParaRPr lang="pt-BR" sz="32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508">
                <a:tc>
                  <a:txBody>
                    <a:bodyPr/>
                    <a:lstStyle/>
                    <a:p>
                      <a:r>
                        <a:rPr lang="pt-BR" sz="3200" dirty="0" smtClean="0">
                          <a:effectLst/>
                        </a:rPr>
                        <a:t>Viagens TFD (</a:t>
                      </a:r>
                      <a:r>
                        <a:rPr lang="pt-BR" sz="3200" dirty="0" err="1" smtClean="0">
                          <a:effectLst/>
                        </a:rPr>
                        <a:t>Rang</a:t>
                      </a:r>
                      <a:r>
                        <a:rPr lang="pt-BR" sz="3200" dirty="0" smtClean="0">
                          <a:effectLst/>
                        </a:rPr>
                        <a:t>) </a:t>
                      </a:r>
                      <a:endParaRPr lang="pt-BR" sz="3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726</a:t>
                      </a:r>
                      <a:endParaRPr lang="pt-BR" sz="32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508">
                <a:tc>
                  <a:txBody>
                    <a:bodyPr/>
                    <a:lstStyle/>
                    <a:p>
                      <a:r>
                        <a:rPr lang="pt-BR" sz="3200" dirty="0" smtClean="0">
                          <a:effectLst/>
                        </a:rPr>
                        <a:t>Procedimentos</a:t>
                      </a:r>
                      <a:r>
                        <a:rPr lang="pt-BR" sz="3200" baseline="0" dirty="0" smtClean="0">
                          <a:effectLst/>
                        </a:rPr>
                        <a:t> UPA (</a:t>
                      </a:r>
                      <a:r>
                        <a:rPr lang="pt-BR" sz="3200" baseline="0" dirty="0" err="1" smtClean="0">
                          <a:effectLst/>
                        </a:rPr>
                        <a:t>Rang</a:t>
                      </a:r>
                      <a:r>
                        <a:rPr lang="pt-BR" sz="3200" baseline="0" dirty="0" smtClean="0">
                          <a:effectLst/>
                        </a:rPr>
                        <a:t>)</a:t>
                      </a:r>
                      <a:endParaRPr lang="pt-BR" sz="3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1" dirty="0" smtClean="0">
                          <a:effectLst/>
                        </a:rPr>
                        <a:t>13.476</a:t>
                      </a:r>
                      <a:endParaRPr lang="pt-BR" sz="3200" b="1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508">
                <a:tc>
                  <a:txBody>
                    <a:bodyPr/>
                    <a:lstStyle/>
                    <a:p>
                      <a:r>
                        <a:rPr lang="pt-BR" sz="3200" dirty="0" smtClean="0">
                          <a:effectLst/>
                        </a:rPr>
                        <a:t>Procedimentos Café</a:t>
                      </a:r>
                      <a:r>
                        <a:rPr lang="pt-BR" sz="3200" baseline="0" dirty="0" smtClean="0">
                          <a:effectLst/>
                        </a:rPr>
                        <a:t> (</a:t>
                      </a:r>
                      <a:r>
                        <a:rPr lang="pt-BR" sz="3200" baseline="0" dirty="0" err="1" smtClean="0">
                          <a:effectLst/>
                        </a:rPr>
                        <a:t>Rang</a:t>
                      </a:r>
                      <a:r>
                        <a:rPr lang="pt-BR" sz="3200" baseline="0" dirty="0" smtClean="0">
                          <a:effectLst/>
                        </a:rPr>
                        <a:t>)</a:t>
                      </a:r>
                      <a:endParaRPr lang="pt-BR" sz="32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1" dirty="0" smtClean="0">
                          <a:effectLst/>
                        </a:rPr>
                        <a:t>3.116</a:t>
                      </a:r>
                      <a:endParaRPr lang="pt-BR" sz="3200" b="1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858486" y="61555"/>
            <a:ext cx="97615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Consolidado da produção no 3º quadrimestre/2022</a:t>
            </a:r>
          </a:p>
        </p:txBody>
      </p:sp>
    </p:spTree>
    <p:extLst>
      <p:ext uri="{BB962C8B-B14F-4D97-AF65-F5344CB8AC3E}">
        <p14:creationId xmlns:p14="http://schemas.microsoft.com/office/powerpoint/2010/main" val="154148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pic>
        <p:nvPicPr>
          <p:cNvPr id="102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971303" cy="149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8768" y="179462"/>
            <a:ext cx="10585703" cy="922945"/>
          </a:xfrm>
        </p:spPr>
        <p:txBody>
          <a:bodyPr>
            <a:normAutofit/>
          </a:bodyPr>
          <a:lstStyle/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 marL="457200" indent="-457200">
              <a:buAutoNum type="alphaLcParenR"/>
            </a:pP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11" y="1558634"/>
            <a:ext cx="10058400" cy="5145941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2392822" y="179463"/>
            <a:ext cx="67511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latin typeface="Arial" panose="020B0604020202020204" pitchFamily="34" charset="0"/>
                <a:cs typeface="Arial" pitchFamily="34" charset="0"/>
              </a:rPr>
              <a:t>Aplicação de recursos </a:t>
            </a:r>
            <a:r>
              <a:rPr lang="pt-BR" sz="28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ações</a:t>
            </a:r>
            <a:r>
              <a:rPr lang="pt-BR" sz="2800" b="1" spc="-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 serviços </a:t>
            </a:r>
            <a:r>
              <a:rPr lang="pt-BR" sz="28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públicos </a:t>
            </a:r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pt-BR" sz="28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saúde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23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pic>
        <p:nvPicPr>
          <p:cNvPr id="102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971303" cy="149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688768" y="179462"/>
            <a:ext cx="10585703" cy="922945"/>
          </a:xfrm>
        </p:spPr>
        <p:txBody>
          <a:bodyPr>
            <a:normAutofit/>
          </a:bodyPr>
          <a:lstStyle/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 marL="457200" indent="-457200">
              <a:buAutoNum type="alphaLcParenR"/>
            </a:pP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572426" y="2580830"/>
            <a:ext cx="7708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Muito obrigado!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12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7050</TotalTime>
  <Words>518</Words>
  <Application>Microsoft Office PowerPoint</Application>
  <PresentationFormat>Widescreen</PresentationFormat>
  <Paragraphs>162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11</vt:i4>
      </vt:variant>
    </vt:vector>
  </HeadingPairs>
  <TitlesOfParts>
    <vt:vector size="20" baseType="lpstr">
      <vt:lpstr>-apple-system</vt:lpstr>
      <vt:lpstr>Arial</vt:lpstr>
      <vt:lpstr>Calibri</vt:lpstr>
      <vt:lpstr>Calibri Light</vt:lpstr>
      <vt:lpstr>STIX-Bold</vt:lpstr>
      <vt:lpstr>STIX-Regular</vt:lpstr>
      <vt:lpstr>Tema do Office</vt:lpstr>
      <vt:lpstr>4_Tema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Cliente Blue</dc:creator>
  <cp:lastModifiedBy>Microsoft</cp:lastModifiedBy>
  <cp:revision>286</cp:revision>
  <cp:lastPrinted>2023-02-24T13:44:20Z</cp:lastPrinted>
  <dcterms:created xsi:type="dcterms:W3CDTF">2017-09-25T03:42:27Z</dcterms:created>
  <dcterms:modified xsi:type="dcterms:W3CDTF">2023-02-24T13:46:25Z</dcterms:modified>
</cp:coreProperties>
</file>