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98" r:id="rId3"/>
    <p:sldId id="259" r:id="rId4"/>
    <p:sldId id="309" r:id="rId5"/>
    <p:sldId id="297" r:id="rId6"/>
    <p:sldId id="267" r:id="rId7"/>
    <p:sldId id="269" r:id="rId8"/>
    <p:sldId id="300" r:id="rId9"/>
    <p:sldId id="308" r:id="rId10"/>
    <p:sldId id="303" r:id="rId11"/>
    <p:sldId id="261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6619" autoAdjust="0"/>
  </p:normalViewPr>
  <p:slideViewPr>
    <p:cSldViewPr snapToGrid="0">
      <p:cViewPr varScale="1">
        <p:scale>
          <a:sx n="70" d="100"/>
          <a:sy n="70" d="100"/>
        </p:scale>
        <p:origin x="73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2BB23F-FD6E-428B-A3D1-1FE13786654A}" type="datetimeFigureOut">
              <a:rPr lang="pt-BR" smtClean="0"/>
              <a:t>29/09/2021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19858A-C08A-4299-9C82-419119088F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3978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9858A-C08A-4299-9C82-419119088F44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8569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29/09/2021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1967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29/09/2021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5152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29/09/2021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443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29/09/2021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5783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29/09/2021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4301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29/09/2021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0664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29/09/2021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9811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29/09/2021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5344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29/09/2021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0666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29/09/2021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3504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29/09/2021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68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F42B7-56BB-4ECD-8086-F6BEEFF50BE8}" type="datetimeFigureOut">
              <a:rPr lang="pt-BR" smtClean="0"/>
              <a:t>29/09/2021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6446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siops.datasus.gov.br/consleirespfiscal.php?S=1&amp;UF=42;&amp;Municipio=420208;&amp;Ano=2019&amp;Periodo=2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31065" y="225631"/>
            <a:ext cx="11161132" cy="6282047"/>
          </a:xfrm>
        </p:spPr>
        <p:txBody>
          <a:bodyPr>
            <a:normAutofit/>
          </a:bodyPr>
          <a:lstStyle/>
          <a:p>
            <a:endParaRPr lang="pt-BR" sz="3600" b="1" dirty="0" smtClean="0"/>
          </a:p>
          <a:p>
            <a:r>
              <a:rPr lang="pt-BR" sz="3600" b="1" dirty="0" smtClean="0"/>
              <a:t>Secretaria </a:t>
            </a:r>
            <a:r>
              <a:rPr lang="pt-BR" sz="3600" b="1" dirty="0"/>
              <a:t>Municipal de Saúde </a:t>
            </a:r>
            <a:r>
              <a:rPr lang="pt-BR" sz="3600" b="1" dirty="0" smtClean="0"/>
              <a:t>– ANCHIETA</a:t>
            </a:r>
          </a:p>
          <a:p>
            <a:endParaRPr lang="pt-BR" sz="3600" b="1" i="1" dirty="0"/>
          </a:p>
          <a:p>
            <a:r>
              <a:rPr lang="pt-BR" sz="3600" b="1" i="1" dirty="0" smtClean="0"/>
              <a:t>Audiência Pública </a:t>
            </a:r>
          </a:p>
          <a:p>
            <a:endParaRPr lang="pt-BR" sz="3600" b="1" i="1" dirty="0"/>
          </a:p>
          <a:p>
            <a:r>
              <a:rPr lang="pt-BR" sz="3600" i="1" dirty="0" smtClean="0"/>
              <a:t>Prestação de contas  </a:t>
            </a:r>
            <a:r>
              <a:rPr lang="pt-BR" sz="3600" i="1" dirty="0"/>
              <a:t>2</a:t>
            </a:r>
            <a:r>
              <a:rPr lang="pt-BR" sz="3600" i="1" dirty="0" smtClean="0"/>
              <a:t>º Quadrimestre/2021;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  <p:pic>
        <p:nvPicPr>
          <p:cNvPr id="1026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971303" cy="164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36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971303" cy="164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700644" y="287203"/>
            <a:ext cx="11139055" cy="6018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3600" b="1" dirty="0">
                <a:solidFill>
                  <a:prstClr val="black"/>
                </a:solidFill>
              </a:rPr>
              <a:t>Secretaria Municipal de Saúde - ANCHIETA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3600" b="1" dirty="0">
                <a:solidFill>
                  <a:prstClr val="black"/>
                </a:solidFill>
              </a:rPr>
              <a:t>FMS - CNPJ: 11.243.552/0001- 47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3600" b="1" dirty="0">
                <a:solidFill>
                  <a:prstClr val="black"/>
                </a:solidFill>
              </a:rPr>
              <a:t>Produção 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3600" b="1" dirty="0">
                <a:solidFill>
                  <a:prstClr val="black"/>
                </a:solidFill>
              </a:rPr>
              <a:t>2</a:t>
            </a:r>
            <a:r>
              <a:rPr lang="pt-BR" sz="3600" b="1" dirty="0" smtClean="0">
                <a:solidFill>
                  <a:prstClr val="black"/>
                </a:solidFill>
              </a:rPr>
              <a:t>º </a:t>
            </a:r>
            <a:r>
              <a:rPr lang="pt-BR" sz="3600" b="1" dirty="0">
                <a:solidFill>
                  <a:prstClr val="black"/>
                </a:solidFill>
              </a:rPr>
              <a:t>QUADRIMESTRE - PERÍODO DE </a:t>
            </a:r>
            <a:r>
              <a:rPr lang="pt-BR" sz="3600" b="1" dirty="0" smtClean="0">
                <a:solidFill>
                  <a:prstClr val="black"/>
                </a:solidFill>
              </a:rPr>
              <a:t>MAIO </a:t>
            </a:r>
            <a:r>
              <a:rPr lang="pt-BR" sz="3600" b="1" dirty="0">
                <a:solidFill>
                  <a:prstClr val="black"/>
                </a:solidFill>
              </a:rPr>
              <a:t>A </a:t>
            </a:r>
            <a:r>
              <a:rPr lang="pt-BR" sz="3600" b="1" dirty="0" smtClean="0">
                <a:solidFill>
                  <a:prstClr val="black"/>
                </a:solidFill>
              </a:rPr>
              <a:t>AGOSTO </a:t>
            </a:r>
            <a:r>
              <a:rPr lang="pt-BR" sz="3600" b="1" dirty="0">
                <a:solidFill>
                  <a:prstClr val="black"/>
                </a:solidFill>
              </a:rPr>
              <a:t>- </a:t>
            </a:r>
            <a:r>
              <a:rPr lang="pt-BR" sz="3600" b="1" dirty="0" smtClean="0">
                <a:solidFill>
                  <a:prstClr val="black"/>
                </a:solidFill>
              </a:rPr>
              <a:t>2021</a:t>
            </a:r>
            <a:endParaRPr lang="pt-BR" sz="3600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sz="2800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dirty="0">
                <a:solidFill>
                  <a:prstClr val="black"/>
                </a:solidFill>
              </a:rPr>
              <a:t>GESTOR: Martinhos </a:t>
            </a:r>
            <a:r>
              <a:rPr lang="pt-BR" sz="2800" dirty="0" err="1">
                <a:solidFill>
                  <a:prstClr val="black"/>
                </a:solidFill>
              </a:rPr>
              <a:t>Scantamburlo</a:t>
            </a:r>
            <a:r>
              <a:rPr lang="pt-BR" sz="2800" dirty="0">
                <a:solidFill>
                  <a:prstClr val="black"/>
                </a:solidFill>
              </a:rPr>
              <a:t>.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dirty="0" smtClean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dirty="0" smtClean="0">
                <a:solidFill>
                  <a:prstClr val="black"/>
                </a:solidFill>
              </a:rPr>
              <a:t>http</a:t>
            </a:r>
            <a:r>
              <a:rPr lang="pt-BR" dirty="0">
                <a:solidFill>
                  <a:prstClr val="black"/>
                </a:solidFill>
              </a:rPr>
              <a:t>://187.33.161.226:9099</a:t>
            </a:r>
            <a:r>
              <a:rPr lang="pt-BR" dirty="0" smtClean="0">
                <a:solidFill>
                  <a:prstClr val="black"/>
                </a:solidFill>
              </a:rPr>
              <a:t>/   </a:t>
            </a:r>
            <a:r>
              <a:rPr lang="pt-BR" dirty="0" err="1" smtClean="0">
                <a:solidFill>
                  <a:prstClr val="black"/>
                </a:solidFill>
              </a:rPr>
              <a:t>biEsus.xhtml</a:t>
            </a:r>
            <a:endParaRPr lang="pt-BR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dirty="0">
                <a:solidFill>
                  <a:prstClr val="black"/>
                </a:solidFill>
                <a:hlinkClick r:id="rId4"/>
              </a:rPr>
              <a:t>http://siops.datasus.gov.br/consleirespfiscal.php?S=1&amp;UF=42;&amp;Municipio=420208;&amp;</a:t>
            </a:r>
            <a:r>
              <a:rPr lang="pt-BR" dirty="0" smtClean="0">
                <a:solidFill>
                  <a:prstClr val="black"/>
                </a:solidFill>
                <a:hlinkClick r:id="rId4"/>
              </a:rPr>
              <a:t>Ano=2019&amp;Periodo=2</a:t>
            </a:r>
            <a:r>
              <a:rPr lang="pt-BR" dirty="0" smtClean="0">
                <a:solidFill>
                  <a:prstClr val="black"/>
                </a:solidFill>
              </a:rPr>
              <a:t> (NÃO DISPOÍVEL) </a:t>
            </a:r>
            <a:endParaRPr lang="pt-BR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b="1" dirty="0">
                <a:solidFill>
                  <a:prstClr val="black"/>
                </a:solidFill>
              </a:rPr>
              <a:t>Fonte: </a:t>
            </a:r>
            <a:r>
              <a:rPr lang="pt-BR" b="1" dirty="0" err="1">
                <a:solidFill>
                  <a:prstClr val="black"/>
                </a:solidFill>
              </a:rPr>
              <a:t>Rang</a:t>
            </a:r>
            <a:r>
              <a:rPr lang="pt-BR" b="1" dirty="0">
                <a:solidFill>
                  <a:prstClr val="black"/>
                </a:solidFill>
              </a:rPr>
              <a:t>, SISREG e E-SUS Ministério da Saúde, SIOPS. </a:t>
            </a:r>
          </a:p>
        </p:txBody>
      </p:sp>
    </p:spTree>
    <p:extLst>
      <p:ext uri="{BB962C8B-B14F-4D97-AF65-F5344CB8AC3E}">
        <p14:creationId xmlns:p14="http://schemas.microsoft.com/office/powerpoint/2010/main" val="327666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042555" cy="122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771896" y="1223157"/>
            <a:ext cx="1075904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2400" dirty="0">
                <a:solidFill>
                  <a:prstClr val="black"/>
                </a:solidFill>
              </a:rPr>
              <a:t>Apresentação do SISREG – Sistema de encaminhamentos de pacientes para Tratamento Fora de Domicílio</a:t>
            </a:r>
          </a:p>
          <a:p>
            <a:pPr lvl="0"/>
            <a:endParaRPr lang="pt-BR" sz="2400" dirty="0">
              <a:solidFill>
                <a:prstClr val="black"/>
              </a:solidFill>
            </a:endParaRPr>
          </a:p>
          <a:p>
            <a:pPr lvl="0" algn="ctr"/>
            <a:r>
              <a:rPr lang="pt-BR" sz="2400" u="sng" dirty="0" smtClean="0"/>
              <a:t>Transporte </a:t>
            </a:r>
            <a:r>
              <a:rPr lang="pt-BR" sz="2400" u="sng" dirty="0"/>
              <a:t>de Pacientes para Fora de Domicílio </a:t>
            </a:r>
            <a:r>
              <a:rPr lang="pt-BR" sz="2400" u="sng" dirty="0" smtClean="0"/>
              <a:t>– TFD</a:t>
            </a:r>
          </a:p>
          <a:p>
            <a:pPr lvl="0" algn="ctr"/>
            <a:endParaRPr lang="pt-BR" sz="2400" u="sng" dirty="0" smtClean="0">
              <a:solidFill>
                <a:srgbClr val="FF0000"/>
              </a:solidFill>
            </a:endParaRPr>
          </a:p>
          <a:p>
            <a:pPr lvl="0" algn="ctr"/>
            <a:endParaRPr lang="pt-BR" sz="2400" u="sng" dirty="0" smtClean="0">
              <a:solidFill>
                <a:srgbClr val="FF0000"/>
              </a:solidFill>
            </a:endParaRPr>
          </a:p>
          <a:p>
            <a:pPr lvl="0" algn="ctr"/>
            <a:endParaRPr lang="pt-BR" sz="2400" u="sng" dirty="0" smtClean="0">
              <a:solidFill>
                <a:srgbClr val="FF0000"/>
              </a:solidFill>
            </a:endParaRPr>
          </a:p>
          <a:p>
            <a:pPr lvl="0" algn="ctr"/>
            <a:endParaRPr lang="pt-BR" sz="2400" u="sng" dirty="0">
              <a:solidFill>
                <a:srgbClr val="FF0000"/>
              </a:solidFill>
            </a:endParaRPr>
          </a:p>
          <a:p>
            <a:pPr lvl="0" algn="ctr"/>
            <a:endParaRPr lang="pt-BR" sz="2400" u="sng" dirty="0" smtClean="0">
              <a:solidFill>
                <a:srgbClr val="FF0000"/>
              </a:solidFill>
            </a:endParaRPr>
          </a:p>
          <a:p>
            <a:pPr lvl="0" algn="ctr"/>
            <a:endParaRPr lang="pt-BR" sz="2400" u="sng" dirty="0" smtClean="0">
              <a:solidFill>
                <a:srgbClr val="FF0000"/>
              </a:solidFill>
            </a:endParaRPr>
          </a:p>
          <a:p>
            <a:pPr lvl="0" algn="ctr"/>
            <a:endParaRPr lang="pt-BR" sz="2400" u="sng" dirty="0">
              <a:solidFill>
                <a:prstClr val="black"/>
              </a:solidFill>
            </a:endParaRPr>
          </a:p>
          <a:p>
            <a:pPr lvl="0" algn="ctr"/>
            <a:endParaRPr lang="pt-BR" sz="2400" u="sng" dirty="0">
              <a:solidFill>
                <a:prstClr val="black"/>
              </a:solidFill>
            </a:endParaRPr>
          </a:p>
          <a:p>
            <a:pPr lvl="0" algn="ctr"/>
            <a:endParaRPr lang="pt-BR" sz="2400" u="sng" dirty="0">
              <a:solidFill>
                <a:prstClr val="black"/>
              </a:solidFill>
            </a:endParaRPr>
          </a:p>
          <a:p>
            <a:pPr lvl="0"/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695299" y="237506"/>
            <a:ext cx="8312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PRESTAÇÃO DE CONTA DO 2º QUADRIMENSTRE 2021</a:t>
            </a:r>
            <a:endParaRPr lang="pt-BR" sz="2400" dirty="0"/>
          </a:p>
        </p:txBody>
      </p:sp>
      <p:sp>
        <p:nvSpPr>
          <p:cNvPr id="6" name="Retângulo 5"/>
          <p:cNvSpPr/>
          <p:nvPr/>
        </p:nvSpPr>
        <p:spPr>
          <a:xfrm>
            <a:off x="2042556" y="6461213"/>
            <a:ext cx="27168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1200" dirty="0">
                <a:solidFill>
                  <a:prstClr val="black"/>
                </a:solidFill>
              </a:rPr>
              <a:t>Fonte: </a:t>
            </a:r>
            <a:r>
              <a:rPr lang="pt-BR" sz="1200" dirty="0" err="1" smtClean="0">
                <a:solidFill>
                  <a:prstClr val="black"/>
                </a:solidFill>
              </a:rPr>
              <a:t>Rang</a:t>
            </a:r>
            <a:r>
              <a:rPr lang="pt-BR" sz="1200" dirty="0" smtClean="0">
                <a:solidFill>
                  <a:prstClr val="black"/>
                </a:solidFill>
              </a:rPr>
              <a:t>/SISREG 2021– setor do TFD </a:t>
            </a:r>
            <a:endParaRPr lang="pt-BR" sz="1200" dirty="0">
              <a:solidFill>
                <a:prstClr val="black"/>
              </a:solidFill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527435"/>
              </p:ext>
            </p:extLst>
          </p:nvPr>
        </p:nvGraphicFramePr>
        <p:xfrm>
          <a:off x="356259" y="2860480"/>
          <a:ext cx="10474037" cy="2764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3811"/>
                <a:gridCol w="1624902"/>
                <a:gridCol w="1957064"/>
                <a:gridCol w="2633152"/>
                <a:gridCol w="2295108"/>
              </a:tblGrid>
              <a:tr h="752595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Mês</a:t>
                      </a:r>
                      <a:r>
                        <a:rPr lang="pt-BR" sz="2400" baseline="0" dirty="0" smtClean="0"/>
                        <a:t>/ano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NÚMERO DE VIAGENS 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NÚMERO DE PACIENTES 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NÚMERO</a:t>
                      </a:r>
                      <a:r>
                        <a:rPr lang="pt-BR" sz="2400" baseline="0" dirty="0" smtClean="0"/>
                        <a:t> DE ACOMPANHANTES 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TOTAL</a:t>
                      </a:r>
                      <a:r>
                        <a:rPr lang="pt-BR" sz="2400" baseline="0" dirty="0" smtClean="0"/>
                        <a:t> PACIENTE E ACOMPAN. </a:t>
                      </a:r>
                      <a:endParaRPr lang="pt-BR" sz="2400" dirty="0"/>
                    </a:p>
                  </a:txBody>
                  <a:tcPr/>
                </a:tc>
              </a:tr>
              <a:tr h="752595">
                <a:tc>
                  <a:txBody>
                    <a:bodyPr/>
                    <a:lstStyle/>
                    <a:p>
                      <a:pPr algn="ctr"/>
                      <a:r>
                        <a:rPr lang="pt-BR" sz="2400" baseline="0" dirty="0" smtClean="0"/>
                        <a:t>maio </a:t>
                      </a:r>
                      <a:r>
                        <a:rPr lang="pt-BR" sz="2400" dirty="0" smtClean="0"/>
                        <a:t> a </a:t>
                      </a:r>
                      <a:r>
                        <a:rPr lang="pt-BR" sz="2400" baseline="0" dirty="0" smtClean="0"/>
                        <a:t> agosto</a:t>
                      </a:r>
                      <a:r>
                        <a:rPr lang="pt-BR" sz="2400" dirty="0" smtClean="0"/>
                        <a:t>/2021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Unidade 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Unidade 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Unidade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Unidade </a:t>
                      </a:r>
                      <a:endParaRPr lang="pt-BR" sz="2400" dirty="0"/>
                    </a:p>
                  </a:txBody>
                  <a:tcPr/>
                </a:tc>
              </a:tr>
              <a:tr h="752595">
                <a:tc>
                  <a:txBody>
                    <a:bodyPr/>
                    <a:lstStyle/>
                    <a:p>
                      <a:pPr algn="ctr"/>
                      <a:r>
                        <a:rPr lang="pt-BR" sz="2400" b="1" u="sng" dirty="0" smtClean="0"/>
                        <a:t>Total </a:t>
                      </a:r>
                      <a:endParaRPr lang="pt-BR" sz="24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u="sng" dirty="0" smtClean="0"/>
                        <a:t>499</a:t>
                      </a:r>
                      <a:endParaRPr lang="pt-BR" sz="24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u="none" dirty="0" smtClean="0"/>
                        <a:t>1.897</a:t>
                      </a:r>
                      <a:endParaRPr lang="pt-BR" sz="2400" b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u="none" dirty="0" smtClean="0"/>
                        <a:t>269</a:t>
                      </a:r>
                      <a:endParaRPr lang="pt-BR" sz="2400" b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u="sng" dirty="0" smtClean="0"/>
                        <a:t>2.166</a:t>
                      </a:r>
                      <a:endParaRPr lang="pt-BR" sz="2400" b="1" u="sng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260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042555" cy="122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771896" y="699171"/>
            <a:ext cx="107590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2400" u="sng" dirty="0" smtClean="0"/>
              <a:t>Transporte </a:t>
            </a:r>
            <a:r>
              <a:rPr lang="pt-BR" sz="2400" u="sng" dirty="0"/>
              <a:t>de Pacientes para Fora de Domicílio </a:t>
            </a:r>
            <a:r>
              <a:rPr lang="pt-BR" sz="2400" u="sng" dirty="0" smtClean="0"/>
              <a:t>– TFD – Municípios </a:t>
            </a:r>
          </a:p>
          <a:p>
            <a:pPr lvl="0" algn="ctr"/>
            <a:endParaRPr lang="pt-BR" sz="2400" u="sng" dirty="0" smtClean="0">
              <a:solidFill>
                <a:srgbClr val="FF0000"/>
              </a:solidFill>
            </a:endParaRPr>
          </a:p>
          <a:p>
            <a:pPr lvl="0" algn="ctr"/>
            <a:endParaRPr lang="pt-BR" sz="2400" u="sng" dirty="0">
              <a:solidFill>
                <a:srgbClr val="FF0000"/>
              </a:solidFill>
            </a:endParaRPr>
          </a:p>
          <a:p>
            <a:pPr lvl="0" algn="ctr"/>
            <a:endParaRPr lang="pt-BR" sz="2400" u="sng" dirty="0">
              <a:solidFill>
                <a:prstClr val="black"/>
              </a:solidFill>
            </a:endParaRPr>
          </a:p>
          <a:p>
            <a:pPr lvl="0" algn="ctr"/>
            <a:endParaRPr lang="pt-BR" sz="2400" u="sng" dirty="0">
              <a:solidFill>
                <a:prstClr val="black"/>
              </a:solidFill>
            </a:endParaRPr>
          </a:p>
          <a:p>
            <a:pPr lvl="0"/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695299" y="237506"/>
            <a:ext cx="8312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PRESTAÇÃO DE CONTA DO 2º QUADRIMENSTRE 2021</a:t>
            </a:r>
            <a:endParaRPr lang="pt-BR" sz="2400" dirty="0"/>
          </a:p>
        </p:txBody>
      </p:sp>
      <p:sp>
        <p:nvSpPr>
          <p:cNvPr id="6" name="Retângulo 5"/>
          <p:cNvSpPr/>
          <p:nvPr/>
        </p:nvSpPr>
        <p:spPr>
          <a:xfrm>
            <a:off x="648513" y="6566157"/>
            <a:ext cx="27168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1200" dirty="0">
                <a:solidFill>
                  <a:prstClr val="black"/>
                </a:solidFill>
              </a:rPr>
              <a:t>Fonte: </a:t>
            </a:r>
            <a:r>
              <a:rPr lang="pt-BR" sz="1200" dirty="0" err="1" smtClean="0">
                <a:solidFill>
                  <a:prstClr val="black"/>
                </a:solidFill>
              </a:rPr>
              <a:t>Rang</a:t>
            </a:r>
            <a:r>
              <a:rPr lang="pt-BR" sz="1200" dirty="0" smtClean="0">
                <a:solidFill>
                  <a:prstClr val="black"/>
                </a:solidFill>
              </a:rPr>
              <a:t>/SISREG 2021– setor do TFD </a:t>
            </a:r>
            <a:endParaRPr lang="pt-BR" sz="1200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42" y="1223158"/>
            <a:ext cx="10925297" cy="5376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524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53143" y="101740"/>
            <a:ext cx="11115304" cy="5675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>
                <a:solidFill>
                  <a:prstClr val="black"/>
                </a:solidFill>
              </a:rPr>
              <a:t>2</a:t>
            </a:r>
            <a:r>
              <a:rPr lang="pt-BR" sz="2800" b="1" u="sng" dirty="0" smtClean="0">
                <a:solidFill>
                  <a:prstClr val="black"/>
                </a:solidFill>
              </a:rPr>
              <a:t>º Quadrimestre/2021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pt-BR" sz="3200" b="1" dirty="0">
                <a:solidFill>
                  <a:srgbClr val="000000"/>
                </a:solidFill>
                <a:ea typeface="Times New Roman"/>
                <a:cs typeface="Times New Roman"/>
              </a:rPr>
              <a:t>Procedimentos de exames de imagem, </a:t>
            </a:r>
            <a:r>
              <a:rPr lang="pt-BR" sz="3200" b="1" dirty="0" smtClean="0">
                <a:solidFill>
                  <a:srgbClr val="000000"/>
                </a:solidFill>
                <a:ea typeface="Times New Roman"/>
                <a:cs typeface="Times New Roman"/>
              </a:rPr>
              <a:t>consultas... </a:t>
            </a:r>
            <a:r>
              <a:rPr lang="pt-BR" sz="3200" b="1" dirty="0">
                <a:solidFill>
                  <a:srgbClr val="000000"/>
                </a:solidFill>
                <a:ea typeface="Times New Roman"/>
                <a:cs typeface="Times New Roman"/>
              </a:rPr>
              <a:t>atendimentos – </a:t>
            </a:r>
            <a:r>
              <a:rPr lang="pt-BR" sz="3200" b="1" dirty="0" smtClean="0">
                <a:solidFill>
                  <a:srgbClr val="FF0000"/>
                </a:solidFill>
                <a:ea typeface="Times New Roman"/>
                <a:cs typeface="Times New Roman"/>
              </a:rPr>
              <a:t> </a:t>
            </a:r>
            <a:r>
              <a:rPr lang="pt-BR" sz="3200" b="1" dirty="0" smtClean="0">
                <a:ea typeface="Times New Roman"/>
                <a:cs typeface="Times New Roman"/>
              </a:rPr>
              <a:t>MAIO</a:t>
            </a:r>
            <a:r>
              <a:rPr lang="pt-BR" sz="3200" b="1" dirty="0" smtClean="0">
                <a:solidFill>
                  <a:srgbClr val="FF0000"/>
                </a:solidFill>
                <a:ea typeface="Times New Roman"/>
                <a:cs typeface="Times New Roman"/>
              </a:rPr>
              <a:t> </a:t>
            </a:r>
            <a:r>
              <a:rPr lang="pt-BR" sz="3200" b="1" dirty="0" smtClean="0">
                <a:ea typeface="Times New Roman"/>
                <a:cs typeface="Times New Roman"/>
              </a:rPr>
              <a:t>a AGOSTO/2021</a:t>
            </a:r>
            <a:endParaRPr lang="pt-BR" sz="1400" dirty="0">
              <a:ea typeface="Calibri"/>
              <a:cs typeface="Times New Roman"/>
            </a:endParaRPr>
          </a:p>
          <a:p>
            <a:pPr marL="342900" lvl="0" indent="-342900">
              <a:spcAft>
                <a:spcPts val="0"/>
              </a:spcAft>
              <a:buFont typeface="Wingdings" pitchFamily="2" charset="2"/>
              <a:buChar char="Ø"/>
              <a:tabLst>
                <a:tab pos="457200" algn="l"/>
              </a:tabLst>
            </a:pPr>
            <a:r>
              <a:rPr lang="pt-BR" sz="2400" dirty="0">
                <a:solidFill>
                  <a:srgbClr val="000000"/>
                </a:solidFill>
                <a:ea typeface="Times New Roman"/>
              </a:rPr>
              <a:t>Ressonância Magnética </a:t>
            </a:r>
            <a:r>
              <a:rPr lang="pt-BR" sz="2400" dirty="0" smtClean="0">
                <a:solidFill>
                  <a:srgbClr val="000000"/>
                </a:solidFill>
                <a:ea typeface="Times New Roman"/>
              </a:rPr>
              <a:t>–  210                                  -  Exame e consulta </a:t>
            </a:r>
            <a:r>
              <a:rPr lang="pt-BR" sz="2400" dirty="0" err="1" smtClean="0">
                <a:solidFill>
                  <a:srgbClr val="000000"/>
                </a:solidFill>
                <a:ea typeface="Times New Roman"/>
              </a:rPr>
              <a:t>fono</a:t>
            </a:r>
            <a:r>
              <a:rPr lang="pt-BR" sz="2400" dirty="0" smtClean="0">
                <a:solidFill>
                  <a:srgbClr val="000000"/>
                </a:solidFill>
                <a:ea typeface="Times New Roman"/>
              </a:rPr>
              <a:t> - 58</a:t>
            </a:r>
            <a:endParaRPr lang="pt-BR" sz="2400" dirty="0"/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pt-BR" sz="2400" dirty="0" smtClean="0">
                <a:solidFill>
                  <a:srgbClr val="000000"/>
                </a:solidFill>
                <a:ea typeface="Times New Roman"/>
              </a:rPr>
              <a:t> Raio X - 88</a:t>
            </a:r>
            <a:endParaRPr lang="pt-BR" sz="2400" dirty="0"/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pt-BR" sz="2400" dirty="0">
                <a:solidFill>
                  <a:srgbClr val="000000"/>
                </a:solidFill>
                <a:ea typeface="Times New Roman"/>
              </a:rPr>
              <a:t>Sessões Fisioterapia  </a:t>
            </a:r>
            <a:r>
              <a:rPr lang="pt-BR" sz="2400" dirty="0" smtClean="0">
                <a:solidFill>
                  <a:srgbClr val="000000"/>
                </a:solidFill>
                <a:ea typeface="Times New Roman"/>
              </a:rPr>
              <a:t>e consultas - 399                    - Exames e Eletrocardiograma  - 67</a:t>
            </a:r>
            <a:endParaRPr lang="pt-BR" sz="2400" dirty="0"/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pt-BR" sz="2400" dirty="0" smtClean="0">
                <a:solidFill>
                  <a:srgbClr val="000000"/>
                </a:solidFill>
                <a:ea typeface="Times New Roman"/>
              </a:rPr>
              <a:t>Oftalmologia –  10                                                       - Ex. cito patológico - 64</a:t>
            </a:r>
            <a:endParaRPr lang="pt-BR" sz="2400" dirty="0"/>
          </a:p>
          <a:p>
            <a:pPr marL="342900" lvl="0" indent="-342900">
              <a:buFont typeface="Wingdings"/>
              <a:buChar char=""/>
              <a:tabLst>
                <a:tab pos="457200" algn="l"/>
              </a:tabLst>
            </a:pPr>
            <a:r>
              <a:rPr lang="pt-BR" sz="2400" dirty="0">
                <a:solidFill>
                  <a:srgbClr val="000000"/>
                </a:solidFill>
                <a:ea typeface="Times New Roman"/>
              </a:rPr>
              <a:t>Tomografia – </a:t>
            </a:r>
            <a:r>
              <a:rPr lang="pt-BR" sz="2400" dirty="0" smtClean="0">
                <a:solidFill>
                  <a:srgbClr val="000000"/>
                </a:solidFill>
                <a:ea typeface="Times New Roman"/>
              </a:rPr>
              <a:t>  52                                                              - </a:t>
            </a:r>
            <a:r>
              <a:rPr lang="pt-BR" sz="2400" dirty="0">
                <a:solidFill>
                  <a:srgbClr val="000000"/>
                </a:solidFill>
                <a:ea typeface="Times New Roman"/>
              </a:rPr>
              <a:t>Cintilografia - </a:t>
            </a:r>
            <a:r>
              <a:rPr lang="pt-BR" sz="2400" dirty="0" smtClean="0">
                <a:solidFill>
                  <a:srgbClr val="000000"/>
                </a:solidFill>
                <a:ea typeface="Times New Roman"/>
              </a:rPr>
              <a:t>7</a:t>
            </a:r>
            <a:endParaRPr lang="pt-BR" sz="2400" dirty="0"/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pt-BR" sz="2400" dirty="0">
                <a:solidFill>
                  <a:srgbClr val="000000"/>
                </a:solidFill>
                <a:ea typeface="Times New Roman"/>
              </a:rPr>
              <a:t>Atendimento da Psicóloga  </a:t>
            </a:r>
            <a:r>
              <a:rPr lang="pt-BR" sz="2400" dirty="0" smtClean="0">
                <a:solidFill>
                  <a:srgbClr val="000000"/>
                </a:solidFill>
                <a:ea typeface="Times New Roman"/>
              </a:rPr>
              <a:t>- 206                                      </a:t>
            </a:r>
            <a:endParaRPr lang="pt-BR" sz="2400" dirty="0"/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pt-BR" sz="2400" dirty="0">
                <a:solidFill>
                  <a:srgbClr val="000000"/>
                </a:solidFill>
                <a:ea typeface="Times New Roman"/>
              </a:rPr>
              <a:t>Colonoscopia – </a:t>
            </a:r>
            <a:r>
              <a:rPr lang="pt-BR" sz="2400" dirty="0" smtClean="0">
                <a:solidFill>
                  <a:srgbClr val="000000"/>
                </a:solidFill>
                <a:ea typeface="Times New Roman"/>
              </a:rPr>
              <a:t> 06                                      -Exames </a:t>
            </a:r>
            <a:r>
              <a:rPr lang="pt-BR" sz="2400" dirty="0">
                <a:solidFill>
                  <a:srgbClr val="000000"/>
                </a:solidFill>
                <a:ea typeface="Times New Roman"/>
              </a:rPr>
              <a:t>de diagnóstico laboratorial – </a:t>
            </a:r>
            <a:r>
              <a:rPr lang="pt-BR" sz="2400" dirty="0" smtClean="0">
                <a:solidFill>
                  <a:srgbClr val="000000"/>
                </a:solidFill>
                <a:ea typeface="Times New Roman"/>
              </a:rPr>
              <a:t> 11.610               </a:t>
            </a:r>
            <a:endParaRPr lang="pt-BR" sz="2400" dirty="0">
              <a:solidFill>
                <a:srgbClr val="000000"/>
              </a:solidFill>
              <a:ea typeface="Times New Roman"/>
            </a:endParaRPr>
          </a:p>
          <a:p>
            <a:pPr marL="342900" lvl="0" indent="-342900">
              <a:buFont typeface="Wingdings"/>
              <a:buChar char=""/>
              <a:tabLst>
                <a:tab pos="457200" algn="l"/>
              </a:tabLst>
            </a:pPr>
            <a:r>
              <a:rPr lang="pt-BR" sz="2400" dirty="0" smtClean="0">
                <a:solidFill>
                  <a:srgbClr val="000000"/>
                </a:solidFill>
                <a:ea typeface="Times New Roman"/>
              </a:rPr>
              <a:t>Densitometria - 55                                                                      </a:t>
            </a:r>
            <a:r>
              <a:rPr lang="pt-BR" sz="2400" b="1" u="sng" dirty="0">
                <a:solidFill>
                  <a:srgbClr val="000000"/>
                </a:solidFill>
                <a:ea typeface="Times New Roman"/>
              </a:rPr>
              <a:t>TOTAL – </a:t>
            </a:r>
            <a:r>
              <a:rPr lang="pt-BR" sz="2400" b="1" u="sng" dirty="0" smtClean="0">
                <a:solidFill>
                  <a:srgbClr val="000000"/>
                </a:solidFill>
                <a:ea typeface="Times New Roman"/>
              </a:rPr>
              <a:t>13.175</a:t>
            </a:r>
            <a:endParaRPr lang="pt-BR" sz="2400" dirty="0"/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pt-BR" sz="2400" dirty="0">
                <a:solidFill>
                  <a:srgbClr val="000000"/>
                </a:solidFill>
                <a:ea typeface="Times New Roman"/>
              </a:rPr>
              <a:t>Mamografia – </a:t>
            </a:r>
            <a:r>
              <a:rPr lang="pt-BR" sz="2400" dirty="0" smtClean="0">
                <a:solidFill>
                  <a:srgbClr val="000000"/>
                </a:solidFill>
                <a:ea typeface="Times New Roman"/>
              </a:rPr>
              <a:t>44</a:t>
            </a:r>
            <a:endParaRPr lang="pt-BR" sz="2400" dirty="0"/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pt-BR" sz="2400" dirty="0">
                <a:solidFill>
                  <a:srgbClr val="000000"/>
                </a:solidFill>
                <a:ea typeface="Times New Roman"/>
              </a:rPr>
              <a:t>Consultas especializadas – </a:t>
            </a:r>
            <a:r>
              <a:rPr lang="pt-BR" sz="2400" dirty="0" smtClean="0">
                <a:solidFill>
                  <a:srgbClr val="000000"/>
                </a:solidFill>
                <a:ea typeface="Times New Roman"/>
              </a:rPr>
              <a:t>63</a:t>
            </a:r>
            <a:endParaRPr lang="pt-BR" sz="2400" dirty="0"/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pt-BR" sz="2400" dirty="0" smtClean="0">
                <a:solidFill>
                  <a:srgbClr val="000000"/>
                </a:solidFill>
                <a:ea typeface="Times New Roman"/>
              </a:rPr>
              <a:t>Ultrassom e Doppler - 236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740"/>
            <a:ext cx="1199408" cy="532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9678" y="0"/>
            <a:ext cx="1112322" cy="634039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02732" y="6531429"/>
            <a:ext cx="3348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Fonte: departamento de saúde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3099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80655" y="1528718"/>
            <a:ext cx="916775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  <a:t>ATIVIDADES-PRODUÇAO</a:t>
            </a:r>
            <a:br>
              <a:rPr kumimoji="0" lang="pt-BR" sz="6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pt-BR" sz="6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  <a:t> UPA-UNIDADE DE PRONTO ATENDIMENTO DO MUNICÍPIO DE ANCHIETA-SC</a:t>
            </a:r>
            <a:endParaRPr kumimoji="0" lang="pt-B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215166" cy="136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4020456" y="682580"/>
            <a:ext cx="3557320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>
                <a:solidFill>
                  <a:prstClr val="black"/>
                </a:solidFill>
              </a:rPr>
              <a:t>2</a:t>
            </a:r>
            <a:r>
              <a:rPr lang="pt-BR" sz="2800" b="1" u="sng" dirty="0" smtClean="0">
                <a:solidFill>
                  <a:prstClr val="black"/>
                </a:solidFill>
              </a:rPr>
              <a:t>º Quadrimestre/2021</a:t>
            </a:r>
            <a:endParaRPr lang="pt-BR" sz="2800" b="1" u="sn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36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472" y="0"/>
            <a:ext cx="917528" cy="53439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327564" y="33874"/>
            <a:ext cx="79208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3200" b="1" dirty="0"/>
              <a:t>Unidade de Pronto Atendimento – </a:t>
            </a:r>
            <a:r>
              <a:rPr lang="pt-BR" sz="3200" b="1" dirty="0" smtClean="0"/>
              <a:t>Hospital </a:t>
            </a:r>
            <a:endParaRPr lang="pt-BR" sz="3200" b="1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10084"/>
              </p:ext>
            </p:extLst>
          </p:nvPr>
        </p:nvGraphicFramePr>
        <p:xfrm>
          <a:off x="213756" y="617551"/>
          <a:ext cx="11519480" cy="5753951"/>
        </p:xfrm>
        <a:graphic>
          <a:graphicData uri="http://schemas.openxmlformats.org/drawingml/2006/table">
            <a:tbl>
              <a:tblPr/>
              <a:tblGrid>
                <a:gridCol w="9566800"/>
                <a:gridCol w="1952680"/>
              </a:tblGrid>
              <a:tr h="378940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CONSULTA MEDICA EM ATENÇÃO PRIMÁRIA</a:t>
                      </a: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2815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1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15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50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 smtClean="0">
                          <a:effectLst/>
                        </a:rPr>
                        <a:t>1.823</a:t>
                      </a:r>
                      <a:endParaRPr lang="pt-BR" sz="2400" b="1" dirty="0">
                        <a:effectLst/>
                      </a:endParaRP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A81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1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1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1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940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AFERIÇÃO DE TEMPERATURA</a:t>
                      </a: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8050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1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50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5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 smtClean="0">
                          <a:effectLst/>
                        </a:rPr>
                        <a:t>1.780</a:t>
                      </a:r>
                      <a:endParaRPr lang="pt-BR" sz="2400" b="1" dirty="0">
                        <a:effectLst/>
                      </a:endParaRP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0051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1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1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30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940">
                <a:tc>
                  <a:txBody>
                    <a:bodyPr/>
                    <a:lstStyle/>
                    <a:p>
                      <a:r>
                        <a:rPr lang="pt-BR" sz="1800">
                          <a:effectLst/>
                        </a:rPr>
                        <a:t>AFERIÇÃO DE PRESSÃO ARTERIAL</a:t>
                      </a: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A85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30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5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14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 smtClean="0">
                          <a:effectLst/>
                        </a:rPr>
                        <a:t>1.758</a:t>
                      </a:r>
                      <a:endParaRPr lang="pt-BR" sz="2400" b="1" dirty="0">
                        <a:effectLst/>
                      </a:endParaRP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5030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30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30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6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940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MEDIÇÃO DE PESO</a:t>
                      </a: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0014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6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14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38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>
                          <a:effectLst/>
                        </a:rPr>
                        <a:t>296</a:t>
                      </a: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0036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6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6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9683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CONSULTA DE PROFISSIONAIS DE NÍVEL SUPERIOR NA ATENÇÃO PRIMÁRIA (EXCETO MÉDICO)</a:t>
                      </a: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A838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38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3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>
                          <a:effectLst/>
                        </a:rPr>
                        <a:t>152</a:t>
                      </a: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003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C2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940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TESTE RÁPIDO PARA DETECÇÃO DE SARS-COVID-2</a:t>
                      </a: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503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C2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3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CB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>
                          <a:effectLst/>
                        </a:rPr>
                        <a:t>143</a:t>
                      </a: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50C2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C2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C2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B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940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GLICEMIA CAPILAR</a:t>
                      </a: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50CB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B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CB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0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>
                          <a:effectLst/>
                        </a:rPr>
                        <a:t>82</a:t>
                      </a: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D0CB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B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B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61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940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CONSULTA PRÉ-NATAL</a:t>
                      </a: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0060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61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0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38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>
                          <a:effectLst/>
                        </a:rPr>
                        <a:t>71</a:t>
                      </a: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5061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61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61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65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940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RETIRADA DE PONTOS DE CIRURGIAS (POR PACIENTE)</a:t>
                      </a: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D038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65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38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B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>
                          <a:effectLst/>
                        </a:rPr>
                        <a:t>5</a:t>
                      </a: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A865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65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65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6B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940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ADMINISTRAÇÃO DE MEDICAMENTOS POR VIA INTRAMUSCULAR</a:t>
                      </a: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806B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6B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B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3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effectLst/>
                        </a:rPr>
                        <a:t>5</a:t>
                      </a: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D06B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6B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6B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2A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940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EXERESE DE TUMOR DE PELE E ANEXOS / CISTO SEBACEO / LIPOMA</a:t>
                      </a: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0023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2A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3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effectLst/>
                        </a:rPr>
                        <a:t>5</a:t>
                      </a: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502A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2A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2A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2E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940">
                <a:tc>
                  <a:txBody>
                    <a:bodyPr/>
                    <a:lstStyle/>
                    <a:p>
                      <a:r>
                        <a:rPr lang="pt-BR" sz="1800" dirty="0" smtClean="0">
                          <a:effectLst/>
                        </a:rPr>
                        <a:t>OUTROS</a:t>
                      </a:r>
                      <a:r>
                        <a:rPr lang="pt-BR" sz="1800" baseline="0" dirty="0" smtClean="0">
                          <a:effectLst/>
                        </a:rPr>
                        <a:t> PROCEDIMENTOS - </a:t>
                      </a:r>
                      <a:endParaRPr lang="pt-BR" sz="1800" dirty="0">
                        <a:effectLst/>
                      </a:endParaRP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003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2E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 smtClean="0">
                          <a:effectLst/>
                        </a:rPr>
                        <a:t>9</a:t>
                      </a:r>
                      <a:endParaRPr lang="pt-BR" sz="2400" b="1" dirty="0">
                        <a:effectLst/>
                      </a:endParaRP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D02E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2E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2E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2E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2710">
                <a:tc>
                  <a:txBody>
                    <a:bodyPr/>
                    <a:lstStyle/>
                    <a:p>
                      <a:r>
                        <a:rPr lang="pt-BR" sz="2800" dirty="0" smtClean="0">
                          <a:solidFill>
                            <a:srgbClr val="FF0000"/>
                          </a:solidFill>
                          <a:effectLst/>
                        </a:rPr>
                        <a:t>TOTAL</a:t>
                      </a:r>
                      <a:r>
                        <a:rPr lang="pt-BR" sz="2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DE PROCDIMENTOS REALIZADOS – Pronto Atendimento </a:t>
                      </a:r>
                      <a:endParaRPr lang="pt-BR" sz="28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003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2E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C0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 smtClean="0">
                          <a:solidFill>
                            <a:srgbClr val="FF0000"/>
                          </a:solidFill>
                          <a:effectLst/>
                        </a:rPr>
                        <a:t>6.126 </a:t>
                      </a:r>
                      <a:endParaRPr lang="pt-BR" sz="2400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8018" marR="58018" marT="29009" marB="29009" anchor="ctr">
                    <a:lnL w="12700" cap="flat" cmpd="sng" algn="ctr">
                      <a:solidFill>
                        <a:srgbClr val="D02E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2E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2E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C0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201881" y="6578930"/>
            <a:ext cx="2719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Fonte: RANG/2021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600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050750" y="6311734"/>
            <a:ext cx="56820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pt-BR" dirty="0">
                <a:solidFill>
                  <a:srgbClr val="000000"/>
                </a:solidFill>
              </a:rPr>
              <a:t>Fonte: e-SUS - Atenção Básica Ministério da </a:t>
            </a:r>
            <a:r>
              <a:rPr lang="pt-BR" dirty="0" smtClean="0">
                <a:solidFill>
                  <a:srgbClr val="000000"/>
                </a:solidFill>
              </a:rPr>
              <a:t>Saúde e </a:t>
            </a:r>
            <a:r>
              <a:rPr lang="pt-BR" dirty="0" err="1" smtClean="0">
                <a:solidFill>
                  <a:srgbClr val="000000"/>
                </a:solidFill>
              </a:rPr>
              <a:t>Rang</a:t>
            </a:r>
            <a:r>
              <a:rPr lang="pt-BR" dirty="0" smtClean="0">
                <a:solidFill>
                  <a:srgbClr val="000000"/>
                </a:solidFill>
              </a:rPr>
              <a:t>.  </a:t>
            </a:r>
            <a:endParaRPr lang="pt-BR" dirty="0">
              <a:solidFill>
                <a:srgbClr val="000000"/>
              </a:solidFill>
            </a:endParaRPr>
          </a:p>
        </p:txBody>
      </p:sp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793173" cy="8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96587" y="719298"/>
            <a:ext cx="11038115" cy="5512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 smtClean="0">
                <a:solidFill>
                  <a:srgbClr val="FF0000"/>
                </a:solidFill>
              </a:rPr>
              <a:t>Consolidado  - 2º Quadrimestre/2021</a:t>
            </a:r>
            <a:endParaRPr lang="pt-BR" sz="2800" b="1" u="sng" dirty="0">
              <a:solidFill>
                <a:srgbClr val="FF0000"/>
              </a:solidFill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>
                <a:solidFill>
                  <a:srgbClr val="FF0000"/>
                </a:solidFill>
              </a:rPr>
              <a:t>Principais procedimentos desenvolvidos por área de atuação  - 4 meses – </a:t>
            </a:r>
            <a:r>
              <a:rPr lang="pt-BR" sz="2800" b="1" u="sng" dirty="0" smtClean="0">
                <a:solidFill>
                  <a:srgbClr val="FF0000"/>
                </a:solidFill>
              </a:rPr>
              <a:t>Maio </a:t>
            </a:r>
            <a:r>
              <a:rPr lang="pt-BR" sz="2800" b="1" u="sng" dirty="0">
                <a:solidFill>
                  <a:srgbClr val="FF0000"/>
                </a:solidFill>
              </a:rPr>
              <a:t>a </a:t>
            </a:r>
            <a:r>
              <a:rPr lang="pt-BR" sz="2800" b="1" u="sng" dirty="0" smtClean="0">
                <a:solidFill>
                  <a:srgbClr val="FF0000"/>
                </a:solidFill>
              </a:rPr>
              <a:t>agosto/2021</a:t>
            </a:r>
            <a:endParaRPr lang="pt-BR" sz="2800" b="1" u="sng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pt-BR" sz="2800" b="1" u="sng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t-BR" sz="2800" dirty="0">
                <a:solidFill>
                  <a:srgbClr val="FF0000"/>
                </a:solidFill>
              </a:rPr>
              <a:t>Procedimentos individuais conforme registro </a:t>
            </a:r>
            <a:r>
              <a:rPr lang="pt-BR" sz="2800" b="1" u="sng" dirty="0">
                <a:solidFill>
                  <a:srgbClr val="FF0000"/>
                </a:solidFill>
              </a:rPr>
              <a:t>– </a:t>
            </a:r>
            <a:r>
              <a:rPr lang="pt-BR" sz="2800" b="1" u="sng" dirty="0" smtClean="0">
                <a:solidFill>
                  <a:srgbClr val="FF0000"/>
                </a:solidFill>
              </a:rPr>
              <a:t>29.683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t-BR" sz="2800" dirty="0" smtClean="0">
                <a:solidFill>
                  <a:srgbClr val="FF0000"/>
                </a:solidFill>
              </a:rPr>
              <a:t>Procedimentos E-SUS – Maio a Junho – </a:t>
            </a:r>
            <a:r>
              <a:rPr lang="pt-BR" sz="2800" b="1" u="sng" dirty="0" smtClean="0">
                <a:solidFill>
                  <a:srgbClr val="FF0000"/>
                </a:solidFill>
              </a:rPr>
              <a:t>22.478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t-BR" sz="2800" dirty="0" smtClean="0">
                <a:solidFill>
                  <a:srgbClr val="FF0000"/>
                </a:solidFill>
              </a:rPr>
              <a:t>Procedimento Pronto Atendimento </a:t>
            </a:r>
            <a:r>
              <a:rPr lang="pt-BR" sz="2800" b="1" u="sng" dirty="0" smtClean="0">
                <a:solidFill>
                  <a:srgbClr val="FF0000"/>
                </a:solidFill>
              </a:rPr>
              <a:t>– 6.126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t-BR" sz="2800" dirty="0" smtClean="0">
                <a:solidFill>
                  <a:srgbClr val="FF0000"/>
                </a:solidFill>
              </a:rPr>
              <a:t>Exames de imagem/consultas e especializadas </a:t>
            </a:r>
            <a:r>
              <a:rPr lang="pt-BR" sz="2800" b="1" u="sng" dirty="0" smtClean="0">
                <a:solidFill>
                  <a:srgbClr val="FF0000"/>
                </a:solidFill>
              </a:rPr>
              <a:t>-  13.175 </a:t>
            </a:r>
            <a:endParaRPr lang="pt-BR" sz="2800" b="1" u="sng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t-BR" sz="2800" dirty="0" smtClean="0">
                <a:solidFill>
                  <a:srgbClr val="FF0000"/>
                </a:solidFill>
              </a:rPr>
              <a:t>Visitas </a:t>
            </a:r>
            <a:r>
              <a:rPr lang="pt-BR" sz="2800" dirty="0">
                <a:solidFill>
                  <a:srgbClr val="FF0000"/>
                </a:solidFill>
              </a:rPr>
              <a:t>Agentes </a:t>
            </a:r>
            <a:r>
              <a:rPr lang="pt-BR" sz="2800" b="1" dirty="0">
                <a:solidFill>
                  <a:srgbClr val="FF0000"/>
                </a:solidFill>
              </a:rPr>
              <a:t>– </a:t>
            </a:r>
            <a:r>
              <a:rPr lang="pt-BR" sz="2800" b="1" u="sng" dirty="0" smtClean="0">
                <a:solidFill>
                  <a:srgbClr val="FF0000"/>
                </a:solidFill>
              </a:rPr>
              <a:t>1.263</a:t>
            </a:r>
            <a:endParaRPr lang="pt-BR" sz="2800" b="1" u="sng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t-BR" sz="2800" dirty="0">
                <a:solidFill>
                  <a:srgbClr val="FF0000"/>
                </a:solidFill>
              </a:rPr>
              <a:t>Agentes de Endemias </a:t>
            </a:r>
            <a:r>
              <a:rPr lang="pt-BR" sz="2800" b="1" u="sng" dirty="0">
                <a:solidFill>
                  <a:srgbClr val="FF0000"/>
                </a:solidFill>
              </a:rPr>
              <a:t>– </a:t>
            </a:r>
            <a:r>
              <a:rPr lang="pt-BR" sz="2800" b="1" u="sng" dirty="0" smtClean="0">
                <a:solidFill>
                  <a:srgbClr val="FF0000"/>
                </a:solidFill>
              </a:rPr>
              <a:t>1.316</a:t>
            </a:r>
            <a:endParaRPr lang="pt-BR" sz="28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 smtClean="0">
                <a:solidFill>
                  <a:srgbClr val="FF0000"/>
                </a:solidFill>
              </a:rPr>
              <a:t>Total: 72.778</a:t>
            </a:r>
            <a:endParaRPr lang="pt-BR" sz="2800" b="1" u="sng" dirty="0">
              <a:solidFill>
                <a:srgbClr val="FF000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945" y="0"/>
            <a:ext cx="1835055" cy="108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45109" y="6335484"/>
            <a:ext cx="44444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pt-BR" dirty="0">
                <a:solidFill>
                  <a:srgbClr val="000000"/>
                </a:solidFill>
              </a:rPr>
              <a:t>Fonte: </a:t>
            </a:r>
            <a:r>
              <a:rPr lang="pt-BR" dirty="0" smtClean="0">
                <a:solidFill>
                  <a:srgbClr val="000000"/>
                </a:solidFill>
              </a:rPr>
              <a:t>Departamento contábil do município  </a:t>
            </a:r>
            <a:endParaRPr lang="pt-BR" dirty="0">
              <a:solidFill>
                <a:srgbClr val="000000"/>
              </a:solidFill>
            </a:endParaRPr>
          </a:p>
        </p:txBody>
      </p:sp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793173" cy="8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945" y="0"/>
            <a:ext cx="1835055" cy="1080655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2196935" y="421575"/>
            <a:ext cx="8259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Série histórica de investimento na saúde do município </a:t>
            </a:r>
            <a:endParaRPr lang="pt-BR" sz="2800" b="1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226264"/>
              </p:ext>
            </p:extLst>
          </p:nvPr>
        </p:nvGraphicFramePr>
        <p:xfrm>
          <a:off x="178130" y="1080651"/>
          <a:ext cx="11542815" cy="5289209"/>
        </p:xfrm>
        <a:graphic>
          <a:graphicData uri="http://schemas.openxmlformats.org/drawingml/2006/table">
            <a:tbl>
              <a:tblPr firstRow="1" bandRow="1"/>
              <a:tblGrid>
                <a:gridCol w="3118830"/>
                <a:gridCol w="1881511"/>
                <a:gridCol w="2337945"/>
                <a:gridCol w="1729890"/>
                <a:gridCol w="2474639"/>
              </a:tblGrid>
              <a:tr h="423149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INDICADORES FINANCEIROS EM SAÚDE – Anchieta </a:t>
                      </a:r>
                      <a:endParaRPr lang="pt-BR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231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ANO</a:t>
                      </a:r>
                      <a:endParaRPr lang="pt-B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2018</a:t>
                      </a:r>
                      <a:endParaRPr lang="pt-B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2019</a:t>
                      </a:r>
                      <a:endParaRPr lang="pt-B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2020</a:t>
                      </a:r>
                      <a:endParaRPr lang="pt-B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1º e 2º QDR 2021</a:t>
                      </a:r>
                      <a:endParaRPr lang="pt-B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</a:tr>
              <a:tr h="5580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INVESTIMENTO R$/HAB – TOTAL</a:t>
                      </a:r>
                      <a:endParaRPr lang="pt-B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1.028,18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1.192,28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1.355,19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1.030,10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</a:tr>
              <a:tr h="5580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INVESTIMENTO R$/HAB – PRÓPRIO</a:t>
                      </a:r>
                      <a:endParaRPr lang="pt-B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605,16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714,44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748,27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680,28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</a:tr>
              <a:tr h="5580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% APLICADO EM SAÚDE - PRÓPRIO </a:t>
                      </a:r>
                      <a:endParaRPr lang="pt-B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24,40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25,77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26,06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24,49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231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RECEITA DA UNIÃO </a:t>
                      </a:r>
                      <a:endParaRPr lang="pt-B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2.801.400,60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2.622.482,63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3.189.320,22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1.599.869,05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</a:tr>
              <a:tr h="4231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RECEITA DO ESTADO </a:t>
                      </a:r>
                      <a:endParaRPr lang="pt-B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164.314,02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238.924,12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821.567,01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1.369.077,44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</a:tr>
              <a:tr h="7957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RECEITA DO MUNICÍPIO – TAXAS DA VIGILÂNCIA SANITÁRIA</a:t>
                      </a:r>
                      <a:endParaRPr lang="pt-B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14.917,20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16.288,78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12.071,41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14.969,79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</a:tr>
              <a:tr h="5580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DESPESAS EXECUTADAS COM RECURSOS PRÓPRIOS</a:t>
                      </a:r>
                      <a:endParaRPr lang="pt-B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3.462.087,26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4.027.990,93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4.158.141,75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3.725.896,12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</a:tr>
              <a:tr h="4231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DESPESAS TOTAIS</a:t>
                      </a:r>
                      <a:endParaRPr lang="pt-B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5.882.223,14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6.722.073,01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7.530.814,43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5.641.838,90</a:t>
                      </a:r>
                    </a:p>
                  </a:txBody>
                  <a:tcPr marL="69940" marR="69940" marT="34970" marB="3497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</a:tr>
            </a:tbl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9328067" y="1534170"/>
            <a:ext cx="2256311" cy="480131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 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074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838200" y="3886994"/>
          <a:ext cx="10515600" cy="228600"/>
        </p:xfrm>
        <a:graphic>
          <a:graphicData uri="http://schemas.openxmlformats.org/drawingml/2006/table">
            <a:tbl>
              <a:tblPr firstRow="1" firstCol="1" bandRow="1"/>
              <a:tblGrid>
                <a:gridCol w="10515600"/>
              </a:tblGrid>
              <a:tr h="0">
                <a:tc>
                  <a:txBody>
                    <a:bodyPr/>
                    <a:lstStyle/>
                    <a:p>
                      <a:endParaRPr lang="pt-BR" sz="1000" dirty="0">
                        <a:effectLst/>
                        <a:latin typeface="Liberation Serif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38200" y="38877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838200" y="0"/>
            <a:ext cx="104433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pt-BR" sz="2800" b="1" dirty="0" smtClean="0">
              <a:solidFill>
                <a:prstClr val="black"/>
              </a:solidFill>
            </a:endParaRPr>
          </a:p>
          <a:p>
            <a:pPr lvl="0" algn="ctr"/>
            <a:r>
              <a:rPr lang="pt-BR" sz="2800" b="1" dirty="0" smtClean="0">
                <a:solidFill>
                  <a:prstClr val="black"/>
                </a:solidFill>
              </a:rPr>
              <a:t>2º </a:t>
            </a:r>
            <a:r>
              <a:rPr lang="pt-BR" sz="2800" b="1" dirty="0">
                <a:solidFill>
                  <a:prstClr val="black"/>
                </a:solidFill>
              </a:rPr>
              <a:t>Quadrimestre - Janeiro a </a:t>
            </a:r>
            <a:r>
              <a:rPr lang="pt-BR" sz="2800" b="1" dirty="0" smtClean="0">
                <a:solidFill>
                  <a:prstClr val="black"/>
                </a:solidFill>
              </a:rPr>
              <a:t>agosto/2021 </a:t>
            </a:r>
            <a:r>
              <a:rPr lang="pt-BR" sz="2800" b="1" dirty="0">
                <a:solidFill>
                  <a:prstClr val="black"/>
                </a:solidFill>
              </a:rPr>
              <a:t>– Aplicação 15% 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604136"/>
              </p:ext>
            </p:extLst>
          </p:nvPr>
        </p:nvGraphicFramePr>
        <p:xfrm>
          <a:off x="1847528" y="1838975"/>
          <a:ext cx="8496943" cy="32253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16624"/>
                <a:gridCol w="2880319"/>
              </a:tblGrid>
              <a:tr h="504755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Receita bruta de Impostos e </a:t>
                      </a:r>
                      <a:r>
                        <a:rPr lang="pt-BR" sz="2400" dirty="0" smtClean="0">
                          <a:effectLst/>
                        </a:rPr>
                        <a:t>Transferências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63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</a:rPr>
                        <a:t>13.450.047,14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635" marB="0"/>
                </a:tc>
              </a:tr>
              <a:tr h="468237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Despesas na função saúde (liquidadas)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5.641.838,90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531734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Deduções 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2.348.277,09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357791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>
                          <a:effectLst/>
                        </a:rPr>
                        <a:t>Despesas para efeito de cálculo</a:t>
                      </a:r>
                      <a:endParaRPr lang="pt-BR" sz="2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effectLst/>
                        </a:rPr>
                        <a:t>3.293.</a:t>
                      </a:r>
                      <a:r>
                        <a:rPr lang="pt-BR" sz="24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561,81</a:t>
                      </a:r>
                      <a:endParaRPr lang="pt-BR" sz="2400" b="1" dirty="0" smtClean="0">
                        <a:effectLst/>
                      </a:endParaRPr>
                    </a:p>
                  </a:txBody>
                  <a:tcPr marL="9525" marR="9525" marT="9525" marB="0"/>
                </a:tc>
              </a:tr>
              <a:tr h="357791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Mínimo a ser aplicado – 15%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2.017.507,07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357791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Aplicado à maior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1.276.054,74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357791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>
                          <a:effectLst/>
                        </a:rPr>
                        <a:t>Percentual aplicado</a:t>
                      </a:r>
                      <a:endParaRPr lang="pt-BR" sz="2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effectLst/>
                        </a:rPr>
                        <a:t>24,49</a:t>
                      </a:r>
                      <a:endParaRPr lang="pt-BR" sz="2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7322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626919" y="811361"/>
            <a:ext cx="9559637" cy="4109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sz="2400" dirty="0" smtClean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400" dirty="0" smtClean="0">
                <a:solidFill>
                  <a:prstClr val="black"/>
                </a:solidFill>
              </a:rPr>
              <a:t>Prestação de Contas  2º Quadrimestre 2021</a:t>
            </a:r>
            <a:endParaRPr lang="pt-BR" sz="2400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sz="2400" dirty="0" smtClean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400" dirty="0" smtClean="0">
                <a:solidFill>
                  <a:prstClr val="black"/>
                </a:solidFill>
              </a:rPr>
              <a:t>Secretaria </a:t>
            </a:r>
            <a:r>
              <a:rPr lang="pt-BR" sz="2400" dirty="0">
                <a:solidFill>
                  <a:prstClr val="black"/>
                </a:solidFill>
              </a:rPr>
              <a:t>Municipal de Saúde 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400" dirty="0">
                <a:solidFill>
                  <a:prstClr val="black"/>
                </a:solidFill>
              </a:rPr>
              <a:t>Fundo municipal de </a:t>
            </a:r>
            <a:r>
              <a:rPr lang="pt-BR" sz="2400" dirty="0" smtClean="0">
                <a:solidFill>
                  <a:prstClr val="black"/>
                </a:solidFill>
              </a:rPr>
              <a:t>Saúde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sz="2400" dirty="0" smtClean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400" dirty="0" smtClean="0">
                <a:solidFill>
                  <a:prstClr val="black"/>
                </a:solidFill>
              </a:rPr>
              <a:t>Gestor: Martinhos </a:t>
            </a:r>
            <a:r>
              <a:rPr lang="pt-BR" sz="2400" dirty="0" err="1" smtClean="0">
                <a:solidFill>
                  <a:prstClr val="black"/>
                </a:solidFill>
              </a:rPr>
              <a:t>Scantamburlo</a:t>
            </a:r>
            <a:endParaRPr lang="pt-BR" sz="2400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sz="2400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400" dirty="0" smtClean="0">
                <a:solidFill>
                  <a:srgbClr val="FF0000"/>
                </a:solidFill>
              </a:rPr>
              <a:t>Anchieta  </a:t>
            </a:r>
            <a:r>
              <a:rPr lang="pt-BR" sz="2400" dirty="0">
                <a:solidFill>
                  <a:srgbClr val="FF0000"/>
                </a:solidFill>
              </a:rPr>
              <a:t>– SC, </a:t>
            </a:r>
            <a:r>
              <a:rPr lang="pt-BR" sz="2400" dirty="0" smtClean="0">
                <a:solidFill>
                  <a:srgbClr val="FF0000"/>
                </a:solidFill>
              </a:rPr>
              <a:t>29 de </a:t>
            </a:r>
            <a:r>
              <a:rPr lang="pt-BR" sz="2400" dirty="0" smtClean="0">
                <a:solidFill>
                  <a:srgbClr val="FF0000"/>
                </a:solidFill>
              </a:rPr>
              <a:t>setembro  </a:t>
            </a:r>
            <a:r>
              <a:rPr lang="pt-BR" sz="2400" dirty="0">
                <a:solidFill>
                  <a:srgbClr val="FF0000"/>
                </a:solidFill>
              </a:rPr>
              <a:t>de </a:t>
            </a:r>
            <a:r>
              <a:rPr lang="pt-BR" sz="2400" dirty="0" smtClean="0">
                <a:solidFill>
                  <a:srgbClr val="FF0000"/>
                </a:solidFill>
              </a:rPr>
              <a:t>2021</a:t>
            </a:r>
            <a:endParaRPr lang="pt-BR" sz="2400" dirty="0">
              <a:solidFill>
                <a:srgbClr val="FF0000"/>
              </a:solidFill>
            </a:endParaRPr>
          </a:p>
        </p:txBody>
      </p:sp>
      <p:pic>
        <p:nvPicPr>
          <p:cNvPr id="3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79" y="0"/>
            <a:ext cx="2215166" cy="136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38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5457</TotalTime>
  <Words>605</Words>
  <Application>Microsoft Office PowerPoint</Application>
  <PresentationFormat>Widescreen</PresentationFormat>
  <Paragraphs>196</Paragraphs>
  <Slides>11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Liberation Serif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Cliente Blue</dc:creator>
  <cp:lastModifiedBy>Microsoft</cp:lastModifiedBy>
  <cp:revision>201</cp:revision>
  <dcterms:created xsi:type="dcterms:W3CDTF">2017-09-25T03:42:27Z</dcterms:created>
  <dcterms:modified xsi:type="dcterms:W3CDTF">2021-09-29T18:32:06Z</dcterms:modified>
</cp:coreProperties>
</file>