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98" r:id="rId2"/>
    <p:sldId id="295" r:id="rId3"/>
    <p:sldId id="259" r:id="rId4"/>
    <p:sldId id="297" r:id="rId5"/>
    <p:sldId id="260" r:id="rId6"/>
    <p:sldId id="267" r:id="rId7"/>
    <p:sldId id="268" r:id="rId8"/>
    <p:sldId id="269" r:id="rId9"/>
    <p:sldId id="299" r:id="rId10"/>
    <p:sldId id="261" r:id="rId11"/>
  </p:sldIdLst>
  <p:sldSz cx="12192000" cy="6858000"/>
  <p:notesSz cx="6797675" cy="9928225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6619" autoAdjust="0"/>
  </p:normalViewPr>
  <p:slideViewPr>
    <p:cSldViewPr snapToGrid="0">
      <p:cViewPr varScale="1">
        <p:scale>
          <a:sx n="70" d="100"/>
          <a:sy n="70" d="100"/>
        </p:scale>
        <p:origin x="73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2BB23F-FD6E-428B-A3D1-1FE13786654A}" type="datetimeFigureOut">
              <a:rPr lang="pt-BR" smtClean="0"/>
              <a:t>24/02/2021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19858A-C08A-4299-9C82-419119088F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3978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24/02/2021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1967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24/02/2021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5152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24/02/2021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0443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24/02/2021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5783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24/02/2021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4301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24/02/2021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0664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24/02/2021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9811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24/02/2021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5344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24/02/2021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0666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24/02/2021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3504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24/02/2021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168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F42B7-56BB-4ECD-8086-F6BEEFF50BE8}" type="datetimeFigureOut">
              <a:rPr lang="pt-BR" smtClean="0"/>
              <a:t>24/02/2021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6446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siops.datasus.gov.br/consleirespfiscal.php?S=1&amp;UF=42;&amp;Municipio=420208;&amp;Ano=2019&amp;Periodo=2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971303" cy="1648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6945" y="0"/>
            <a:ext cx="1835055" cy="1268078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700644" y="287203"/>
            <a:ext cx="11139055" cy="5512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3600" b="1" dirty="0">
                <a:solidFill>
                  <a:prstClr val="black"/>
                </a:solidFill>
              </a:rPr>
              <a:t>Secretaria Municipal de Saúde - ANCHIETA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3600" b="1" dirty="0">
                <a:solidFill>
                  <a:prstClr val="black"/>
                </a:solidFill>
              </a:rPr>
              <a:t>FMS - CNPJ: 11.243.552/0001- 47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3600" b="1" dirty="0">
                <a:solidFill>
                  <a:prstClr val="black"/>
                </a:solidFill>
              </a:rPr>
              <a:t>Produção 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3600" b="1" dirty="0">
                <a:solidFill>
                  <a:prstClr val="black"/>
                </a:solidFill>
              </a:rPr>
              <a:t>3º QUADRIMESTRE - PERÍODO DE SETEMBRO A DEZEMBRO - 2020</a:t>
            </a:r>
            <a:endParaRPr lang="pt-BR" sz="3600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pt-BR" sz="2800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800" dirty="0">
                <a:solidFill>
                  <a:prstClr val="black"/>
                </a:solidFill>
              </a:rPr>
              <a:t>GESTOR: Martinhos </a:t>
            </a:r>
            <a:r>
              <a:rPr lang="pt-BR" sz="2800" dirty="0" err="1">
                <a:solidFill>
                  <a:prstClr val="black"/>
                </a:solidFill>
              </a:rPr>
              <a:t>Scantamburlo</a:t>
            </a:r>
            <a:r>
              <a:rPr lang="pt-BR" sz="2800" dirty="0">
                <a:solidFill>
                  <a:prstClr val="black"/>
                </a:solidFill>
              </a:rPr>
              <a:t>.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pt-BR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dirty="0">
                <a:solidFill>
                  <a:prstClr val="black"/>
                </a:solidFill>
              </a:rPr>
              <a:t>http://187.33.161.226:9099/biEsus.xhtml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dirty="0">
                <a:solidFill>
                  <a:prstClr val="black"/>
                </a:solidFill>
                <a:hlinkClick r:id="rId4"/>
              </a:rPr>
              <a:t>http://siops.datasus.gov.br/consleirespfiscal.php?S=1&amp;UF=42;&amp;Municipio=420208;&amp;Ano=2019&amp;Periodo=2</a:t>
            </a:r>
            <a:endParaRPr lang="pt-BR" b="1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b="1" dirty="0">
                <a:solidFill>
                  <a:prstClr val="black"/>
                </a:solidFill>
              </a:rPr>
              <a:t>Fonte: </a:t>
            </a:r>
            <a:r>
              <a:rPr lang="pt-BR" b="1" dirty="0" err="1">
                <a:solidFill>
                  <a:prstClr val="black"/>
                </a:solidFill>
              </a:rPr>
              <a:t>Rang</a:t>
            </a:r>
            <a:r>
              <a:rPr lang="pt-BR" b="1" dirty="0">
                <a:solidFill>
                  <a:prstClr val="black"/>
                </a:solidFill>
              </a:rPr>
              <a:t>, SISREG e E-SUS Ministério da Saúde, SIOPS. </a:t>
            </a:r>
          </a:p>
        </p:txBody>
      </p:sp>
    </p:spTree>
    <p:extLst>
      <p:ext uri="{BB962C8B-B14F-4D97-AF65-F5344CB8AC3E}">
        <p14:creationId xmlns:p14="http://schemas.microsoft.com/office/powerpoint/2010/main" val="327666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1886" y="368135"/>
            <a:ext cx="10665031" cy="5357566"/>
          </a:xfrm>
        </p:spPr>
        <p:txBody>
          <a:bodyPr/>
          <a:lstStyle/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b="1" dirty="0">
                <a:solidFill>
                  <a:prstClr val="black"/>
                </a:solidFill>
              </a:rPr>
              <a:t>Informe importante: 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pt-BR" dirty="0">
              <a:solidFill>
                <a:prstClr val="black"/>
              </a:solidFill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dirty="0">
                <a:solidFill>
                  <a:prstClr val="black"/>
                </a:solidFill>
              </a:rPr>
              <a:t>Em função da Pandemia do </a:t>
            </a:r>
            <a:r>
              <a:rPr lang="pt-BR" dirty="0" err="1">
                <a:solidFill>
                  <a:prstClr val="black"/>
                </a:solidFill>
              </a:rPr>
              <a:t>Coronavírus</a:t>
            </a:r>
            <a:r>
              <a:rPr lang="pt-BR" dirty="0">
                <a:solidFill>
                  <a:prstClr val="black"/>
                </a:solidFill>
              </a:rPr>
              <a:t> - COVID-19, os procedimentos  e atendimentos a pacientes são desenvolvidos seguindo todos os protocolos de segurança pela equipe de trabalhadores da saúde.  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pt-BR" dirty="0">
              <a:solidFill>
                <a:prstClr val="black"/>
              </a:solidFill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pt-BR" dirty="0">
                <a:solidFill>
                  <a:prstClr val="black"/>
                </a:solidFill>
              </a:rPr>
              <a:t>Neste período há uma diminuição de procedimentos  realizados em função dos processos de exigência legais de isolamento </a:t>
            </a:r>
            <a:r>
              <a:rPr lang="pt-BR" dirty="0" smtClean="0">
                <a:solidFill>
                  <a:prstClr val="black"/>
                </a:solidFill>
              </a:rPr>
              <a:t>social. 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pt-BR" dirty="0">
              <a:solidFill>
                <a:prstClr val="black"/>
              </a:solidFill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pt-BR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21000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2042555" cy="122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771896" y="1223157"/>
            <a:ext cx="1075904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2400" dirty="0">
                <a:solidFill>
                  <a:prstClr val="black"/>
                </a:solidFill>
              </a:rPr>
              <a:t>Apresentação do SISREG – Sistema de encaminhamentos de pacientes para Tratamento Fora de Domicílio</a:t>
            </a:r>
          </a:p>
          <a:p>
            <a:pPr lvl="0"/>
            <a:endParaRPr lang="pt-BR" sz="2400" dirty="0">
              <a:solidFill>
                <a:prstClr val="black"/>
              </a:solidFill>
            </a:endParaRPr>
          </a:p>
          <a:p>
            <a:pPr lvl="0" algn="ctr"/>
            <a:r>
              <a:rPr lang="pt-BR" sz="2400" u="sng" dirty="0" smtClean="0">
                <a:solidFill>
                  <a:prstClr val="black"/>
                </a:solidFill>
              </a:rPr>
              <a:t>Transporte </a:t>
            </a:r>
            <a:r>
              <a:rPr lang="pt-BR" sz="2400" u="sng" dirty="0">
                <a:solidFill>
                  <a:prstClr val="black"/>
                </a:solidFill>
              </a:rPr>
              <a:t>de Pacientes para Fora de Domicílio </a:t>
            </a:r>
            <a:r>
              <a:rPr lang="pt-BR" sz="2400" u="sng" dirty="0" smtClean="0">
                <a:solidFill>
                  <a:prstClr val="black"/>
                </a:solidFill>
              </a:rPr>
              <a:t>– TFD</a:t>
            </a:r>
          </a:p>
          <a:p>
            <a:pPr lvl="0" algn="ctr"/>
            <a:endParaRPr lang="pt-BR" sz="2400" u="sng" dirty="0" smtClean="0">
              <a:solidFill>
                <a:prstClr val="black"/>
              </a:solidFill>
            </a:endParaRPr>
          </a:p>
          <a:p>
            <a:pPr lvl="0" algn="ctr"/>
            <a:endParaRPr lang="pt-BR" sz="2400" u="sng" dirty="0" smtClean="0">
              <a:solidFill>
                <a:prstClr val="black"/>
              </a:solidFill>
            </a:endParaRPr>
          </a:p>
          <a:p>
            <a:pPr lvl="0" algn="ctr"/>
            <a:endParaRPr lang="pt-BR" sz="2400" u="sng" dirty="0" smtClean="0">
              <a:solidFill>
                <a:prstClr val="black"/>
              </a:solidFill>
            </a:endParaRPr>
          </a:p>
          <a:p>
            <a:pPr lvl="0" algn="ctr"/>
            <a:endParaRPr lang="pt-BR" sz="2400" u="sng" dirty="0">
              <a:solidFill>
                <a:prstClr val="black"/>
              </a:solidFill>
            </a:endParaRPr>
          </a:p>
          <a:p>
            <a:pPr lvl="0" algn="ctr"/>
            <a:endParaRPr lang="pt-BR" sz="2400" u="sng" dirty="0" smtClean="0">
              <a:solidFill>
                <a:prstClr val="black"/>
              </a:solidFill>
            </a:endParaRPr>
          </a:p>
          <a:p>
            <a:pPr lvl="0" algn="ctr"/>
            <a:endParaRPr lang="pt-BR" sz="2400" u="sng" dirty="0" smtClean="0">
              <a:solidFill>
                <a:prstClr val="black"/>
              </a:solidFill>
            </a:endParaRPr>
          </a:p>
          <a:p>
            <a:pPr lvl="0" algn="ctr"/>
            <a:endParaRPr lang="pt-BR" sz="2400" u="sng" dirty="0">
              <a:solidFill>
                <a:prstClr val="black"/>
              </a:solidFill>
            </a:endParaRPr>
          </a:p>
          <a:p>
            <a:pPr lvl="0" algn="ctr"/>
            <a:endParaRPr lang="pt-BR" sz="2400" u="sng" dirty="0">
              <a:solidFill>
                <a:prstClr val="black"/>
              </a:solidFill>
            </a:endParaRPr>
          </a:p>
          <a:p>
            <a:pPr lvl="0" algn="ctr"/>
            <a:endParaRPr lang="pt-BR" sz="2400" u="sng" dirty="0">
              <a:solidFill>
                <a:prstClr val="black"/>
              </a:solidFill>
            </a:endParaRPr>
          </a:p>
          <a:p>
            <a:pPr lvl="0"/>
            <a:endParaRPr lang="pt-BR" sz="2400" dirty="0">
              <a:solidFill>
                <a:prstClr val="black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2695299" y="237506"/>
            <a:ext cx="8312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PRESTAÇÃO DE CONTA DO 3º QUADRIMENSTRE 2020</a:t>
            </a:r>
            <a:endParaRPr lang="pt-BR" sz="2400" dirty="0"/>
          </a:p>
        </p:txBody>
      </p:sp>
      <p:sp>
        <p:nvSpPr>
          <p:cNvPr id="6" name="Retângulo 5"/>
          <p:cNvSpPr/>
          <p:nvPr/>
        </p:nvSpPr>
        <p:spPr>
          <a:xfrm>
            <a:off x="2042556" y="6461213"/>
            <a:ext cx="275210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sz="1200" dirty="0">
                <a:solidFill>
                  <a:prstClr val="black"/>
                </a:solidFill>
              </a:rPr>
              <a:t>Fonte: </a:t>
            </a:r>
            <a:r>
              <a:rPr lang="pt-BR" sz="1200" dirty="0" err="1" smtClean="0">
                <a:solidFill>
                  <a:prstClr val="black"/>
                </a:solidFill>
              </a:rPr>
              <a:t>Rang</a:t>
            </a:r>
            <a:r>
              <a:rPr lang="pt-BR" sz="1200" dirty="0" smtClean="0">
                <a:solidFill>
                  <a:prstClr val="black"/>
                </a:solidFill>
              </a:rPr>
              <a:t>/SISREG 2018 – setor do TFD </a:t>
            </a:r>
            <a:endParaRPr lang="pt-BR" sz="1200" dirty="0">
              <a:solidFill>
                <a:prstClr val="black"/>
              </a:solidFill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5391154"/>
              </p:ext>
            </p:extLst>
          </p:nvPr>
        </p:nvGraphicFramePr>
        <p:xfrm>
          <a:off x="771897" y="2729852"/>
          <a:ext cx="10236129" cy="2398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4435"/>
                <a:gridCol w="2481943"/>
                <a:gridCol w="2897580"/>
                <a:gridCol w="2612171"/>
              </a:tblGrid>
              <a:tr h="752595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Mês</a:t>
                      </a:r>
                      <a:r>
                        <a:rPr lang="pt-BR" sz="2400" baseline="0" dirty="0" smtClean="0"/>
                        <a:t>/ano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NÚMERO DE VIAGENS 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NÚMERO DE PACIENTES 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ACOMPANHANTES </a:t>
                      </a:r>
                    </a:p>
                    <a:p>
                      <a:pPr algn="ctr"/>
                      <a:endParaRPr lang="pt-BR" sz="2400" dirty="0"/>
                    </a:p>
                  </a:txBody>
                  <a:tcPr/>
                </a:tc>
              </a:tr>
              <a:tr h="752595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Setembro a </a:t>
                      </a:r>
                      <a:r>
                        <a:rPr lang="pt-BR" sz="2400" baseline="0" dirty="0" smtClean="0"/>
                        <a:t> Dezembro</a:t>
                      </a:r>
                      <a:r>
                        <a:rPr lang="pt-BR" sz="2400" dirty="0" smtClean="0"/>
                        <a:t>/2020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Unidade 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Unidade 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Unidade </a:t>
                      </a:r>
                      <a:endParaRPr lang="pt-BR" sz="2400" dirty="0"/>
                    </a:p>
                  </a:txBody>
                  <a:tcPr/>
                </a:tc>
              </a:tr>
              <a:tr h="752595">
                <a:tc>
                  <a:txBody>
                    <a:bodyPr/>
                    <a:lstStyle/>
                    <a:p>
                      <a:pPr algn="ctr"/>
                      <a:r>
                        <a:rPr lang="pt-BR" sz="2400" b="1" u="sng" dirty="0" smtClean="0"/>
                        <a:t>Total </a:t>
                      </a:r>
                      <a:endParaRPr lang="pt-BR" sz="24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u="sng" dirty="0" smtClean="0"/>
                        <a:t>497</a:t>
                      </a:r>
                      <a:endParaRPr lang="pt-BR" sz="24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u="sng" dirty="0" smtClean="0"/>
                        <a:t>2.147</a:t>
                      </a:r>
                      <a:endParaRPr lang="pt-BR" sz="24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u="sng" dirty="0" smtClean="0"/>
                        <a:t>295</a:t>
                      </a:r>
                      <a:endParaRPr lang="pt-BR" sz="2400" b="1" u="sng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260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53143" y="101740"/>
            <a:ext cx="10438410" cy="678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800" b="1" u="sng" dirty="0">
                <a:solidFill>
                  <a:prstClr val="black"/>
                </a:solidFill>
              </a:rPr>
              <a:t>3º </a:t>
            </a:r>
            <a:r>
              <a:rPr lang="pt-BR" sz="2800" b="1" u="sng" dirty="0" smtClean="0">
                <a:solidFill>
                  <a:prstClr val="black"/>
                </a:solidFill>
              </a:rPr>
              <a:t>Quadrimestre/2020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pt-BR" sz="3200" b="1" dirty="0">
                <a:solidFill>
                  <a:srgbClr val="000000"/>
                </a:solidFill>
                <a:ea typeface="Times New Roman"/>
                <a:cs typeface="Times New Roman"/>
              </a:rPr>
              <a:t>Procedimentos de exames de imagem, consultas e atendimentos – </a:t>
            </a:r>
            <a:r>
              <a:rPr lang="pt-BR" sz="3200" b="1" dirty="0">
                <a:solidFill>
                  <a:srgbClr val="FF0000"/>
                </a:solidFill>
                <a:ea typeface="Times New Roman"/>
                <a:cs typeface="Times New Roman"/>
              </a:rPr>
              <a:t>Setembro a Dezembro/ 2020</a:t>
            </a:r>
            <a:endParaRPr lang="pt-BR" sz="1400" dirty="0">
              <a:ea typeface="Calibri"/>
              <a:cs typeface="Times New Roman"/>
            </a:endParaRPr>
          </a:p>
          <a:p>
            <a:pPr marL="342900" lvl="0" indent="-342900">
              <a:spcAft>
                <a:spcPts val="0"/>
              </a:spcAft>
              <a:buFont typeface="Wingdings"/>
              <a:buChar char=""/>
              <a:tabLst>
                <a:tab pos="457200" algn="l"/>
              </a:tabLst>
            </a:pPr>
            <a:r>
              <a:rPr lang="pt-BR" sz="2400" dirty="0">
                <a:solidFill>
                  <a:srgbClr val="000000"/>
                </a:solidFill>
                <a:ea typeface="Times New Roman"/>
              </a:rPr>
              <a:t>Ressonância Magnética – 275</a:t>
            </a:r>
            <a:endParaRPr lang="pt-BR" sz="2400" dirty="0"/>
          </a:p>
          <a:p>
            <a:pPr marL="342900" lvl="0" indent="-342900">
              <a:spcAft>
                <a:spcPts val="0"/>
              </a:spcAft>
              <a:buFont typeface="Wingdings"/>
              <a:buChar char=""/>
              <a:tabLst>
                <a:tab pos="457200" algn="l"/>
              </a:tabLst>
            </a:pPr>
            <a:r>
              <a:rPr lang="pt-BR" sz="2400" dirty="0">
                <a:solidFill>
                  <a:srgbClr val="000000"/>
                </a:solidFill>
                <a:ea typeface="Times New Roman"/>
              </a:rPr>
              <a:t>Ultrassonografia – 195</a:t>
            </a:r>
            <a:endParaRPr lang="pt-BR" sz="2400" dirty="0"/>
          </a:p>
          <a:p>
            <a:pPr marL="342900" lvl="0" indent="-342900">
              <a:spcAft>
                <a:spcPts val="0"/>
              </a:spcAft>
              <a:buFont typeface="Wingdings"/>
              <a:buChar char=""/>
              <a:tabLst>
                <a:tab pos="457200" algn="l"/>
              </a:tabLst>
            </a:pPr>
            <a:r>
              <a:rPr lang="pt-BR" sz="2400" dirty="0">
                <a:solidFill>
                  <a:srgbClr val="000000"/>
                </a:solidFill>
                <a:ea typeface="Times New Roman"/>
              </a:rPr>
              <a:t>Sessões Fisioterapia – 630</a:t>
            </a:r>
            <a:endParaRPr lang="pt-BR" sz="2400" dirty="0"/>
          </a:p>
          <a:p>
            <a:pPr marL="342900" lvl="0" indent="-342900">
              <a:spcAft>
                <a:spcPts val="0"/>
              </a:spcAft>
              <a:buFont typeface="Wingdings"/>
              <a:buChar char=""/>
              <a:tabLst>
                <a:tab pos="457200" algn="l"/>
              </a:tabLst>
            </a:pPr>
            <a:r>
              <a:rPr lang="pt-BR" sz="2400" dirty="0">
                <a:solidFill>
                  <a:srgbClr val="000000"/>
                </a:solidFill>
                <a:ea typeface="Times New Roman"/>
              </a:rPr>
              <a:t>Raio X – 27</a:t>
            </a:r>
            <a:endParaRPr lang="pt-BR" sz="2400" dirty="0"/>
          </a:p>
          <a:p>
            <a:pPr marL="342900" lvl="0" indent="-342900">
              <a:spcAft>
                <a:spcPts val="0"/>
              </a:spcAft>
              <a:buFont typeface="Wingdings"/>
              <a:buChar char=""/>
              <a:tabLst>
                <a:tab pos="457200" algn="l"/>
              </a:tabLst>
            </a:pPr>
            <a:r>
              <a:rPr lang="pt-BR" sz="2400" dirty="0">
                <a:solidFill>
                  <a:srgbClr val="000000"/>
                </a:solidFill>
                <a:ea typeface="Times New Roman"/>
              </a:rPr>
              <a:t>Tomografia – 18</a:t>
            </a:r>
            <a:endParaRPr lang="pt-BR" sz="2400" dirty="0"/>
          </a:p>
          <a:p>
            <a:pPr marL="342900" lvl="0" indent="-342900">
              <a:spcAft>
                <a:spcPts val="0"/>
              </a:spcAft>
              <a:buFont typeface="Wingdings"/>
              <a:buChar char=""/>
              <a:tabLst>
                <a:tab pos="457200" algn="l"/>
              </a:tabLst>
            </a:pPr>
            <a:r>
              <a:rPr lang="pt-BR" sz="2400" dirty="0">
                <a:solidFill>
                  <a:srgbClr val="000000"/>
                </a:solidFill>
                <a:ea typeface="Times New Roman"/>
              </a:rPr>
              <a:t>Atendimento da Psicóloga  245</a:t>
            </a:r>
            <a:endParaRPr lang="pt-BR" sz="2400" dirty="0"/>
          </a:p>
          <a:p>
            <a:pPr marL="342900" lvl="0" indent="-342900">
              <a:spcAft>
                <a:spcPts val="0"/>
              </a:spcAft>
              <a:buFont typeface="Wingdings"/>
              <a:buChar char=""/>
              <a:tabLst>
                <a:tab pos="457200" algn="l"/>
              </a:tabLst>
            </a:pPr>
            <a:r>
              <a:rPr lang="pt-BR" sz="2400" dirty="0">
                <a:solidFill>
                  <a:srgbClr val="000000"/>
                </a:solidFill>
                <a:ea typeface="Times New Roman"/>
              </a:rPr>
              <a:t>Colonoscopia – 18</a:t>
            </a:r>
            <a:endParaRPr lang="pt-BR" sz="2400" dirty="0"/>
          </a:p>
          <a:p>
            <a:pPr marL="342900" lvl="0" indent="-342900">
              <a:spcAft>
                <a:spcPts val="0"/>
              </a:spcAft>
              <a:buFont typeface="Wingdings"/>
              <a:buChar char=""/>
              <a:tabLst>
                <a:tab pos="457200" algn="l"/>
              </a:tabLst>
            </a:pPr>
            <a:r>
              <a:rPr lang="pt-BR" sz="2400" dirty="0">
                <a:solidFill>
                  <a:srgbClr val="000000"/>
                </a:solidFill>
                <a:ea typeface="Times New Roman"/>
              </a:rPr>
              <a:t>Exames de diagnóstico laboratorial – 14.183</a:t>
            </a:r>
            <a:endParaRPr lang="pt-BR" sz="2400" dirty="0"/>
          </a:p>
          <a:p>
            <a:pPr marL="342900" lvl="0" indent="-342900">
              <a:spcAft>
                <a:spcPts val="0"/>
              </a:spcAft>
              <a:buFont typeface="Wingdings"/>
              <a:buChar char=""/>
              <a:tabLst>
                <a:tab pos="457200" algn="l"/>
              </a:tabLst>
            </a:pPr>
            <a:r>
              <a:rPr lang="pt-BR" sz="2400" dirty="0">
                <a:solidFill>
                  <a:srgbClr val="000000"/>
                </a:solidFill>
                <a:ea typeface="Times New Roman"/>
              </a:rPr>
              <a:t>Densitometria- 100</a:t>
            </a:r>
            <a:endParaRPr lang="pt-BR" sz="2400" dirty="0"/>
          </a:p>
          <a:p>
            <a:pPr marL="342900" lvl="0" indent="-342900">
              <a:spcAft>
                <a:spcPts val="0"/>
              </a:spcAft>
              <a:buFont typeface="Wingdings"/>
              <a:buChar char=""/>
              <a:tabLst>
                <a:tab pos="457200" algn="l"/>
              </a:tabLst>
            </a:pPr>
            <a:r>
              <a:rPr lang="pt-BR" sz="2400" dirty="0">
                <a:solidFill>
                  <a:srgbClr val="000000"/>
                </a:solidFill>
                <a:ea typeface="Times New Roman"/>
              </a:rPr>
              <a:t>Mamografia – 153</a:t>
            </a:r>
            <a:endParaRPr lang="pt-BR" sz="2400" dirty="0"/>
          </a:p>
          <a:p>
            <a:pPr marL="342900" lvl="0" indent="-342900">
              <a:spcAft>
                <a:spcPts val="0"/>
              </a:spcAft>
              <a:buFont typeface="Wingdings"/>
              <a:buChar char=""/>
              <a:tabLst>
                <a:tab pos="457200" algn="l"/>
              </a:tabLst>
            </a:pPr>
            <a:r>
              <a:rPr lang="pt-BR" sz="2400" dirty="0">
                <a:solidFill>
                  <a:srgbClr val="000000"/>
                </a:solidFill>
                <a:ea typeface="Times New Roman"/>
              </a:rPr>
              <a:t>Consultas especializadas – 465</a:t>
            </a:r>
            <a:endParaRPr lang="pt-BR" sz="2400" dirty="0"/>
          </a:p>
          <a:p>
            <a:pPr marL="342900" lvl="0" indent="-342900">
              <a:spcAft>
                <a:spcPts val="0"/>
              </a:spcAft>
              <a:buFont typeface="Wingdings"/>
              <a:buChar char=""/>
              <a:tabLst>
                <a:tab pos="457200" algn="l"/>
              </a:tabLst>
            </a:pPr>
            <a:r>
              <a:rPr lang="pt-BR" sz="2400" dirty="0">
                <a:solidFill>
                  <a:srgbClr val="000000"/>
                </a:solidFill>
                <a:ea typeface="Times New Roman"/>
              </a:rPr>
              <a:t>TFD 497 viagens e 2.445 pacientes transportados</a:t>
            </a:r>
            <a:endParaRPr lang="pt-BR" sz="2400" dirty="0"/>
          </a:p>
          <a:p>
            <a:pPr marL="342900" lvl="0" indent="-342900">
              <a:spcAft>
                <a:spcPts val="0"/>
              </a:spcAft>
              <a:buFont typeface="Wingdings"/>
              <a:buChar char=""/>
              <a:tabLst>
                <a:tab pos="457200" algn="l"/>
              </a:tabLst>
            </a:pPr>
            <a:r>
              <a:rPr lang="pt-BR" sz="2400" dirty="0">
                <a:solidFill>
                  <a:srgbClr val="000000"/>
                </a:solidFill>
                <a:ea typeface="Times New Roman"/>
              </a:rPr>
              <a:t>Paciente que realizaram cirurgias de Cataratas – 25</a:t>
            </a:r>
            <a:endParaRPr lang="pt-BR" sz="2400" dirty="0"/>
          </a:p>
          <a:p>
            <a:pPr marL="342900" lvl="0" indent="-342900">
              <a:spcAft>
                <a:spcPts val="0"/>
              </a:spcAft>
              <a:buFont typeface="Wingdings"/>
              <a:buChar char=""/>
              <a:tabLst>
                <a:tab pos="457200" algn="l"/>
              </a:tabLst>
            </a:pPr>
            <a:r>
              <a:rPr lang="pt-BR" sz="2400" dirty="0">
                <a:solidFill>
                  <a:srgbClr val="000000"/>
                </a:solidFill>
                <a:ea typeface="Times New Roman"/>
              </a:rPr>
              <a:t>Cirurgias Geral - </a:t>
            </a:r>
            <a:r>
              <a:rPr lang="pt-BR" sz="2400" dirty="0" smtClean="0">
                <a:solidFill>
                  <a:srgbClr val="000000"/>
                </a:solidFill>
                <a:ea typeface="Times New Roman"/>
              </a:rPr>
              <a:t>11</a:t>
            </a:r>
            <a:endParaRPr lang="pt-BR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01740"/>
            <a:ext cx="1662545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6945" y="0"/>
            <a:ext cx="1835055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99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050751" y="6046910"/>
            <a:ext cx="56820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pt-BR" dirty="0">
                <a:solidFill>
                  <a:srgbClr val="000000"/>
                </a:solidFill>
              </a:rPr>
              <a:t>Fonte: e-SUS - Atenção Básica Ministério da </a:t>
            </a:r>
            <a:r>
              <a:rPr lang="pt-BR" dirty="0" smtClean="0">
                <a:solidFill>
                  <a:srgbClr val="000000"/>
                </a:solidFill>
              </a:rPr>
              <a:t>Saúde e </a:t>
            </a:r>
            <a:r>
              <a:rPr lang="pt-BR" dirty="0" err="1" smtClean="0">
                <a:solidFill>
                  <a:srgbClr val="000000"/>
                </a:solidFill>
              </a:rPr>
              <a:t>Rang</a:t>
            </a:r>
            <a:r>
              <a:rPr lang="pt-BR" dirty="0" smtClean="0">
                <a:solidFill>
                  <a:srgbClr val="000000"/>
                </a:solidFill>
              </a:rPr>
              <a:t>.  </a:t>
            </a:r>
            <a:endParaRPr lang="pt-BR" dirty="0">
              <a:solidFill>
                <a:srgbClr val="000000"/>
              </a:solidFill>
            </a:endParaRPr>
          </a:p>
        </p:txBody>
      </p:sp>
      <p:pic>
        <p:nvPicPr>
          <p:cNvPr id="4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793173" cy="84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72836" y="719298"/>
            <a:ext cx="11038115" cy="4480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800" b="1" u="sng" dirty="0" smtClean="0">
                <a:solidFill>
                  <a:prstClr val="black"/>
                </a:solidFill>
              </a:rPr>
              <a:t>3º </a:t>
            </a:r>
            <a:r>
              <a:rPr lang="pt-BR" sz="2800" b="1" u="sng" dirty="0">
                <a:solidFill>
                  <a:prstClr val="black"/>
                </a:solidFill>
              </a:rPr>
              <a:t>Quadrimestre/2020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800" b="1" u="sng" dirty="0">
                <a:solidFill>
                  <a:prstClr val="black"/>
                </a:solidFill>
              </a:rPr>
              <a:t>Principais procedimentos desenvolvidos por área de atuação  - 4 meses – </a:t>
            </a:r>
            <a:r>
              <a:rPr lang="pt-BR" sz="2800" b="1" u="sng" dirty="0" smtClean="0">
                <a:solidFill>
                  <a:prstClr val="black"/>
                </a:solidFill>
              </a:rPr>
              <a:t>Setembro </a:t>
            </a:r>
            <a:r>
              <a:rPr lang="pt-BR" sz="2800" b="1" u="sng" dirty="0">
                <a:solidFill>
                  <a:prstClr val="black"/>
                </a:solidFill>
              </a:rPr>
              <a:t>a </a:t>
            </a:r>
            <a:r>
              <a:rPr lang="pt-BR" sz="2800" b="1" u="sng" dirty="0" smtClean="0">
                <a:solidFill>
                  <a:prstClr val="black"/>
                </a:solidFill>
              </a:rPr>
              <a:t>Dezembro/2020</a:t>
            </a:r>
            <a:endParaRPr lang="pt-BR" sz="2800" b="1" u="sng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pt-BR" sz="2800" b="1" u="sng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pt-BR" sz="2800" dirty="0">
                <a:solidFill>
                  <a:prstClr val="black"/>
                </a:solidFill>
              </a:rPr>
              <a:t>Procedimentos individuais conforme registro </a:t>
            </a:r>
            <a:r>
              <a:rPr lang="pt-BR" sz="2800" b="1" u="sng" dirty="0">
                <a:solidFill>
                  <a:prstClr val="black"/>
                </a:solidFill>
              </a:rPr>
              <a:t>– </a:t>
            </a:r>
            <a:r>
              <a:rPr lang="pt-BR" sz="2800" b="1" u="sng" dirty="0" smtClean="0">
                <a:solidFill>
                  <a:prstClr val="black"/>
                </a:solidFill>
              </a:rPr>
              <a:t>18.744</a:t>
            </a:r>
            <a:endParaRPr lang="pt-BR" sz="2800" b="1" u="sng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pt-BR" sz="2800" dirty="0" smtClean="0"/>
              <a:t>Visitas </a:t>
            </a:r>
            <a:r>
              <a:rPr lang="pt-BR" sz="2800" dirty="0"/>
              <a:t>Agentes </a:t>
            </a:r>
            <a:r>
              <a:rPr lang="pt-BR" sz="2800" b="1" dirty="0"/>
              <a:t>– </a:t>
            </a:r>
            <a:r>
              <a:rPr lang="pt-BR" sz="2800" b="1" dirty="0" smtClean="0"/>
              <a:t>1.798</a:t>
            </a:r>
            <a:endParaRPr lang="pt-BR" sz="2800" b="1" dirty="0"/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pt-BR" sz="2800" b="1" u="sng" dirty="0">
                <a:solidFill>
                  <a:prstClr val="black"/>
                </a:solidFill>
              </a:rPr>
              <a:t>Agentes de Endemias – </a:t>
            </a:r>
            <a:r>
              <a:rPr lang="pt-BR" sz="2800" b="1" u="sng" dirty="0" smtClean="0">
                <a:solidFill>
                  <a:prstClr val="black"/>
                </a:solidFill>
              </a:rPr>
              <a:t>3.808</a:t>
            </a:r>
            <a:endParaRPr lang="pt-BR" sz="28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pt-BR" sz="2800" dirty="0">
              <a:solidFill>
                <a:prstClr val="black"/>
              </a:solidFill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pt-BR" sz="2800" dirty="0">
                <a:solidFill>
                  <a:prstClr val="black"/>
                </a:solidFill>
              </a:rPr>
              <a:t>Comprovações Relatórios. </a:t>
            </a: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6945" y="0"/>
            <a:ext cx="1835055" cy="108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86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80655" y="1528718"/>
            <a:ext cx="916775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j-ea"/>
                <a:cs typeface="+mj-cs"/>
              </a:rPr>
              <a:t>ATIVIDADES-PRODUÇAO</a:t>
            </a:r>
            <a:br>
              <a:rPr kumimoji="0" lang="pt-BR" sz="6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j-ea"/>
                <a:cs typeface="+mj-cs"/>
              </a:rPr>
            </a:br>
            <a:r>
              <a:rPr kumimoji="0" lang="pt-BR" sz="6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j-ea"/>
                <a:cs typeface="+mj-cs"/>
              </a:rPr>
              <a:t> UPA-UNIDADE DE PRONTO ATENDIMENTO DO MUNICÍPIO DE ANCHIETA-SC</a:t>
            </a:r>
            <a:endParaRPr kumimoji="0" lang="pt-BR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2215166" cy="136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6945" y="0"/>
            <a:ext cx="1835055" cy="1268078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4020456" y="682580"/>
            <a:ext cx="3557320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800" b="1" u="sng" dirty="0">
                <a:solidFill>
                  <a:prstClr val="black"/>
                </a:solidFill>
              </a:rPr>
              <a:t>3º Quadrimestre/2020</a:t>
            </a:r>
          </a:p>
        </p:txBody>
      </p:sp>
    </p:spTree>
    <p:extLst>
      <p:ext uri="{BB962C8B-B14F-4D97-AF65-F5344CB8AC3E}">
        <p14:creationId xmlns:p14="http://schemas.microsoft.com/office/powerpoint/2010/main" val="334836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04404" y="1363820"/>
            <a:ext cx="1017006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PRODUÇAO DO</a:t>
            </a:r>
            <a:r>
              <a:rPr kumimoji="0" lang="pt-BR" sz="32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3º QUADRIMESTRE/2020</a:t>
            </a:r>
            <a:endParaRPr lang="pt-BR" sz="3200" kern="0" dirty="0">
              <a:solidFill>
                <a:prstClr val="black"/>
              </a:solidFill>
            </a:endParaRPr>
          </a:p>
          <a:p>
            <a:pPr lvl="0">
              <a:spcBef>
                <a:spcPct val="20000"/>
              </a:spcBef>
              <a:defRPr/>
            </a:pPr>
            <a:endParaRPr lang="pt-BR" sz="3200" kern="0" dirty="0" smtClean="0">
              <a:solidFill>
                <a:prstClr val="black"/>
              </a:solidFill>
            </a:endParaRPr>
          </a:p>
          <a:p>
            <a:pPr lvl="0">
              <a:spcBef>
                <a:spcPct val="20000"/>
              </a:spcBef>
              <a:defRPr/>
            </a:pPr>
            <a:r>
              <a:rPr lang="pt-BR" sz="3200" b="1" kern="0" dirty="0" smtClean="0">
                <a:solidFill>
                  <a:prstClr val="black"/>
                </a:solidFill>
              </a:rPr>
              <a:t>Consultas </a:t>
            </a:r>
            <a:r>
              <a:rPr lang="pt-BR" sz="3200" b="1" kern="0" dirty="0">
                <a:solidFill>
                  <a:prstClr val="black"/>
                </a:solidFill>
              </a:rPr>
              <a:t>Dr. Juarez </a:t>
            </a:r>
            <a:r>
              <a:rPr lang="pt-BR" sz="3200" kern="0" dirty="0" smtClean="0">
                <a:solidFill>
                  <a:prstClr val="black"/>
                </a:solidFill>
              </a:rPr>
              <a:t>–507</a:t>
            </a:r>
            <a:r>
              <a:rPr lang="pt-BR" sz="3200" kern="0" dirty="0" smtClean="0">
                <a:solidFill>
                  <a:prstClr val="black"/>
                </a:solidFill>
              </a:rPr>
              <a:t>; </a:t>
            </a:r>
            <a:endParaRPr lang="pt-BR" sz="3200" kern="0" dirty="0" smtClean="0">
              <a:solidFill>
                <a:prstClr val="black"/>
              </a:solidFill>
            </a:endParaRPr>
          </a:p>
          <a:p>
            <a:pPr lvl="0">
              <a:spcBef>
                <a:spcPct val="20000"/>
              </a:spcBef>
              <a:defRPr/>
            </a:pPr>
            <a:r>
              <a:rPr lang="pt-BR" sz="3200" kern="0" dirty="0" smtClean="0">
                <a:solidFill>
                  <a:prstClr val="black"/>
                </a:solidFill>
              </a:rPr>
              <a:t>Consultas </a:t>
            </a:r>
            <a:r>
              <a:rPr lang="pt-BR" sz="3200" kern="0" dirty="0">
                <a:solidFill>
                  <a:prstClr val="black"/>
                </a:solidFill>
              </a:rPr>
              <a:t>de Plantão – </a:t>
            </a:r>
            <a:r>
              <a:rPr lang="pt-BR" sz="3200" kern="0" dirty="0" smtClean="0">
                <a:solidFill>
                  <a:prstClr val="black"/>
                </a:solidFill>
              </a:rPr>
              <a:t>2.281</a:t>
            </a:r>
          </a:p>
          <a:p>
            <a:pPr lvl="0">
              <a:spcBef>
                <a:spcPct val="20000"/>
              </a:spcBef>
              <a:defRPr/>
            </a:pPr>
            <a:r>
              <a:rPr lang="pt-BR" sz="3200" kern="0" dirty="0" smtClean="0">
                <a:solidFill>
                  <a:prstClr val="black"/>
                </a:solidFill>
              </a:rPr>
              <a:t>Procedimentos realizados na UPA – </a:t>
            </a:r>
            <a:r>
              <a:rPr lang="pt-BR" sz="3200" kern="0" dirty="0" smtClean="0">
                <a:solidFill>
                  <a:prstClr val="black"/>
                </a:solidFill>
              </a:rPr>
              <a:t>5.315</a:t>
            </a:r>
          </a:p>
          <a:p>
            <a:pPr lvl="0">
              <a:spcBef>
                <a:spcPct val="20000"/>
              </a:spcBef>
              <a:defRPr/>
            </a:pPr>
            <a:endParaRPr kumimoji="0" lang="pt-BR" sz="32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090057" y="510639"/>
            <a:ext cx="885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/>
              <a:t>Unidade de Pronto Atendimento – Hospital  </a:t>
            </a:r>
            <a:endParaRPr lang="pt-BR" sz="3600" b="1" dirty="0"/>
          </a:p>
        </p:txBody>
      </p:sp>
      <p:pic>
        <p:nvPicPr>
          <p:cNvPr id="4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2215166" cy="136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6945" y="0"/>
            <a:ext cx="1835055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70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6945" y="0"/>
            <a:ext cx="1835055" cy="1268078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1460310" y="33874"/>
            <a:ext cx="878809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000" b="1" kern="0" dirty="0">
                <a:solidFill>
                  <a:prstClr val="black"/>
                </a:solidFill>
              </a:rPr>
              <a:t>ESSES PROCEDIMENTOS </a:t>
            </a:r>
            <a:r>
              <a:rPr lang="pt-BR" sz="3000" kern="0" dirty="0">
                <a:solidFill>
                  <a:prstClr val="black"/>
                </a:solidFill>
              </a:rPr>
              <a:t>SÃO REALIZADOS PELA EQUIPE DE ENFERMAGEM DA UPA DO MUNICÍPIO </a:t>
            </a:r>
            <a:endParaRPr lang="pt-BR" sz="32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6" y="1091821"/>
            <a:ext cx="11269683" cy="5665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600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2215166" cy="136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2365612" y="349128"/>
            <a:ext cx="8279641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Aplicação de Recursos </a:t>
            </a:r>
            <a:r>
              <a:rPr lang="pt-BR" sz="36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</a:t>
            </a:r>
            <a:r>
              <a:rPr lang="pt-BR" sz="36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 Ações e Serviços Públicos de Saúde</a:t>
            </a:r>
            <a:endParaRPr lang="pt-BR" sz="3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9887782"/>
              </p:ext>
            </p:extLst>
          </p:nvPr>
        </p:nvGraphicFramePr>
        <p:xfrm>
          <a:off x="1064525" y="2292822"/>
          <a:ext cx="9580727" cy="30167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04765"/>
                <a:gridCol w="3875962"/>
              </a:tblGrid>
              <a:tr h="434524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Receita bruta de Impostos e Transferências 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63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15.921.970,43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635" marB="0"/>
                </a:tc>
              </a:tr>
              <a:tr h="423963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Despesas na função saúde (liquidadas)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7.530.814,43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425471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Deduções 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3.389.456,03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423963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b="1" dirty="0">
                          <a:effectLst/>
                        </a:rPr>
                        <a:t>Despesas para efeito de cálculo</a:t>
                      </a:r>
                      <a:endParaRPr lang="pt-BR" sz="24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b="1" dirty="0">
                          <a:effectLst/>
                        </a:rPr>
                        <a:t>4.141.358,40</a:t>
                      </a:r>
                      <a:endParaRPr lang="pt-BR" sz="24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423963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Mínimo a ser aplicado – 15%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2.388.295,57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425471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>
                          <a:effectLst/>
                        </a:rPr>
                        <a:t>Aplicado à maior</a:t>
                      </a:r>
                      <a:endParaRPr lang="pt-BR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dirty="0">
                          <a:effectLst/>
                        </a:rPr>
                        <a:t>1.753.062,83</a:t>
                      </a:r>
                      <a:endParaRPr lang="pt-BR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431506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b="1" dirty="0">
                          <a:effectLst/>
                        </a:rPr>
                        <a:t>Percentual aplicado</a:t>
                      </a:r>
                      <a:endParaRPr lang="pt-BR" sz="24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400" b="1" dirty="0">
                          <a:effectLst/>
                        </a:rPr>
                        <a:t>26,01</a:t>
                      </a:r>
                      <a:endParaRPr lang="pt-BR" sz="24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409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626919" y="811361"/>
            <a:ext cx="9559637" cy="38082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pt-BR" sz="5000" b="1" dirty="0" smtClean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pt-BR" sz="5000" b="1" dirty="0" smtClean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5000" b="1" dirty="0" smtClean="0">
                <a:solidFill>
                  <a:prstClr val="black"/>
                </a:solidFill>
              </a:rPr>
              <a:t>Muito Obrigado!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pt-BR" sz="2400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pt-BR" sz="2400" dirty="0" smtClean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pt-BR" sz="2400" dirty="0">
              <a:solidFill>
                <a:prstClr val="black"/>
              </a:solidFill>
            </a:endParaRPr>
          </a:p>
        </p:txBody>
      </p:sp>
      <p:pic>
        <p:nvPicPr>
          <p:cNvPr id="3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79" y="0"/>
            <a:ext cx="2215166" cy="136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6945" y="0"/>
            <a:ext cx="1835055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38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5043</TotalTime>
  <Words>375</Words>
  <Application>Microsoft Office PowerPoint</Application>
  <PresentationFormat>Widescreen</PresentationFormat>
  <Paragraphs>94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Cliente Blue</dc:creator>
  <cp:lastModifiedBy>Microsoft</cp:lastModifiedBy>
  <cp:revision>161</cp:revision>
  <cp:lastPrinted>2021-02-24T14:22:03Z</cp:lastPrinted>
  <dcterms:created xsi:type="dcterms:W3CDTF">2017-09-25T03:42:27Z</dcterms:created>
  <dcterms:modified xsi:type="dcterms:W3CDTF">2021-02-24T19:47:35Z</dcterms:modified>
</cp:coreProperties>
</file>