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1"/>
  </p:notesMasterIdLst>
  <p:sldIdLst>
    <p:sldId id="256" r:id="rId3"/>
    <p:sldId id="298" r:id="rId4"/>
    <p:sldId id="259" r:id="rId5"/>
    <p:sldId id="312" r:id="rId6"/>
    <p:sldId id="313" r:id="rId7"/>
    <p:sldId id="314" r:id="rId8"/>
    <p:sldId id="276" r:id="rId9"/>
    <p:sldId id="310" r:id="rId10"/>
    <p:sldId id="311" r:id="rId11"/>
    <p:sldId id="315" r:id="rId12"/>
    <p:sldId id="267" r:id="rId13"/>
    <p:sldId id="268" r:id="rId14"/>
    <p:sldId id="269" r:id="rId15"/>
    <p:sldId id="300" r:id="rId16"/>
    <p:sldId id="303" r:id="rId17"/>
    <p:sldId id="316" r:id="rId18"/>
    <p:sldId id="317" r:id="rId19"/>
    <p:sldId id="261" r:id="rId20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6619" autoAdjust="0"/>
  </p:normalViewPr>
  <p:slideViewPr>
    <p:cSldViewPr snapToGrid="0">
      <p:cViewPr varScale="1">
        <p:scale>
          <a:sx n="70" d="100"/>
          <a:sy n="70" d="100"/>
        </p:scale>
        <p:origin x="738" y="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2BB23F-FD6E-428B-A3D1-1FE13786654A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19858A-C08A-4299-9C82-419119088F4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39780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19858A-C08A-4299-9C82-419119088F44}" type="slidenum">
              <a:rPr lang="pt-BR" smtClean="0"/>
              <a:t>13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48569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1967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151520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4431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57830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943019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0664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8398112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853443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606662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03504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1686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652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55930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64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703023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956196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44738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77258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7266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8357780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57666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834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/>
              <a:t>22/02/2022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7644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B8F42B7-56BB-4ECD-8086-F6BEEFF50BE8}" type="datetimeFigureOut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22/02/2022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AC046D-E186-45EF-B55F-5CC2236EF820}" type="slidenum">
              <a:rPr lang="pt-BR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pt-B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9860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siops.datasus.gov.br/consleirespfiscal.php?S=1&amp;UF=42;&amp;Municipio=420208;&amp;Ano=2019&amp;Periodo=2" TargetMode="External"/><Relationship Id="rId4" Type="http://schemas.openxmlformats.org/officeDocument/2006/relationships/hyperlink" Target="http://tabnet.datasus.gov.br/cgi/tabcgi.exe?sia/cnv/qbSC.def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631065" y="225631"/>
            <a:ext cx="11161132" cy="6282047"/>
          </a:xfrm>
        </p:spPr>
        <p:txBody>
          <a:bodyPr>
            <a:normAutofit/>
          </a:bodyPr>
          <a:lstStyle/>
          <a:p>
            <a:endParaRPr lang="pt-BR" sz="3600" b="1" dirty="0" smtClean="0"/>
          </a:p>
          <a:p>
            <a:endParaRPr lang="pt-BR" sz="3600" b="1" dirty="0" smtClean="0"/>
          </a:p>
          <a:p>
            <a:r>
              <a:rPr lang="pt-BR" sz="3600" b="1" dirty="0" smtClean="0"/>
              <a:t>REUNIÃO </a:t>
            </a:r>
            <a:r>
              <a:rPr lang="pt-BR" sz="3600" b="1" dirty="0" smtClean="0"/>
              <a:t>CONSELHO MUNICIPAL DE SAÚDE DIA 22/02/2022</a:t>
            </a:r>
          </a:p>
          <a:p>
            <a:pPr algn="l"/>
            <a:r>
              <a:rPr lang="pt-BR" sz="3600" b="1" u="sng" dirty="0" smtClean="0"/>
              <a:t>PAUTA:</a:t>
            </a:r>
            <a:r>
              <a:rPr lang="pt-BR" sz="3600" b="1" dirty="0" smtClean="0"/>
              <a:t> </a:t>
            </a:r>
          </a:p>
          <a:p>
            <a:pPr marL="742950" indent="-742950" algn="l">
              <a:buAutoNum type="alphaUcParenR"/>
            </a:pPr>
            <a:r>
              <a:rPr lang="pt-BR" sz="3600" b="1" dirty="0" smtClean="0"/>
              <a:t>Abertura da reunião e leitura da ata;</a:t>
            </a:r>
          </a:p>
          <a:p>
            <a:pPr marL="742950" indent="-742950" algn="l">
              <a:buAutoNum type="alphaUcParenR"/>
            </a:pPr>
            <a:r>
              <a:rPr lang="pt-BR" sz="3600" b="1" dirty="0" smtClean="0"/>
              <a:t>Prestação de contas 3º Quadrimestre/2021;  </a:t>
            </a:r>
          </a:p>
          <a:p>
            <a:pPr marL="742950" indent="-742950" algn="l">
              <a:buAutoNum type="alphaUcParenR"/>
            </a:pPr>
            <a:r>
              <a:rPr lang="pt-BR" sz="3600" b="1" dirty="0" smtClean="0"/>
              <a:t>Assuntos gerais.</a:t>
            </a:r>
          </a:p>
          <a:p>
            <a:pPr marL="742950" indent="-742950" algn="l">
              <a:buAutoNum type="alphaUcParenR"/>
            </a:pPr>
            <a:endParaRPr lang="pt-BR" sz="3600" b="1" dirty="0"/>
          </a:p>
          <a:p>
            <a:endParaRPr lang="pt-BR" sz="3600" b="1" dirty="0" smtClean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pic>
        <p:nvPicPr>
          <p:cNvPr id="1026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4962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6363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1971303" cy="164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4" name="Retângulo 3"/>
          <p:cNvSpPr/>
          <p:nvPr/>
        </p:nvSpPr>
        <p:spPr>
          <a:xfrm>
            <a:off x="700644" y="287203"/>
            <a:ext cx="11139055" cy="66274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Secretaria Municipal de Saúde </a:t>
            </a:r>
            <a:r>
              <a:rPr lang="pt-BR" sz="3600" b="1" dirty="0" smtClean="0">
                <a:solidFill>
                  <a:prstClr val="black"/>
                </a:solidFill>
              </a:rPr>
              <a:t>– ANCHIETA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 smtClean="0">
                <a:solidFill>
                  <a:prstClr val="black"/>
                </a:solidFill>
              </a:rPr>
              <a:t>CONSELHO MUNICIPAL DE SAÚDE </a:t>
            </a:r>
            <a:endParaRPr lang="pt-BR" sz="36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FMS - CNPJ: 11.243.552/0001- 47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Produção </a:t>
            </a:r>
            <a:r>
              <a:rPr lang="pt-BR" sz="3600" b="1" dirty="0" smtClean="0">
                <a:solidFill>
                  <a:prstClr val="black"/>
                </a:solidFill>
              </a:rPr>
              <a:t>e Indicadores Financeiros</a:t>
            </a:r>
            <a:endParaRPr lang="pt-BR" sz="3600" b="1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3600" b="1" dirty="0">
                <a:solidFill>
                  <a:prstClr val="black"/>
                </a:solidFill>
              </a:rPr>
              <a:t>3</a:t>
            </a:r>
            <a:r>
              <a:rPr lang="pt-BR" sz="3600" b="1" dirty="0" smtClean="0">
                <a:solidFill>
                  <a:prstClr val="black"/>
                </a:solidFill>
              </a:rPr>
              <a:t>º </a:t>
            </a:r>
            <a:r>
              <a:rPr lang="pt-BR" sz="3600" b="1" dirty="0">
                <a:solidFill>
                  <a:prstClr val="black"/>
                </a:solidFill>
              </a:rPr>
              <a:t>QUADRIMESTRE - PERÍODO </a:t>
            </a:r>
            <a:r>
              <a:rPr lang="pt-BR" sz="3600" b="1" dirty="0" smtClean="0">
                <a:solidFill>
                  <a:prstClr val="black"/>
                </a:solidFill>
              </a:rPr>
              <a:t>DE SETEMBRO A DEZEMBRO</a:t>
            </a:r>
            <a:endParaRPr lang="pt-BR" sz="28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dirty="0">
                <a:solidFill>
                  <a:prstClr val="black"/>
                </a:solidFill>
              </a:rPr>
              <a:t>GESTOR: Martinhos </a:t>
            </a:r>
            <a:r>
              <a:rPr lang="pt-BR" sz="2800" dirty="0" err="1">
                <a:solidFill>
                  <a:prstClr val="black"/>
                </a:solidFill>
              </a:rPr>
              <a:t>Scantamburlo</a:t>
            </a:r>
            <a:r>
              <a:rPr lang="pt-BR" sz="2800" dirty="0">
                <a:solidFill>
                  <a:prstClr val="black"/>
                </a:solidFill>
              </a:rPr>
              <a:t>.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 smtClean="0">
                <a:solidFill>
                  <a:prstClr val="black"/>
                </a:solidFill>
                <a:hlinkClick r:id="rId4"/>
              </a:rPr>
              <a:t>Ministério de Saúde:  http</a:t>
            </a:r>
            <a:r>
              <a:rPr lang="pt-BR" dirty="0">
                <a:solidFill>
                  <a:prstClr val="black"/>
                </a:solidFill>
                <a:hlinkClick r:id="rId4"/>
              </a:rPr>
              <a:t>://</a:t>
            </a:r>
            <a:r>
              <a:rPr lang="pt-BR" dirty="0" smtClean="0">
                <a:solidFill>
                  <a:prstClr val="black"/>
                </a:solidFill>
                <a:hlinkClick r:id="rId4"/>
              </a:rPr>
              <a:t>tabnet.datasus.gov.br/cgi/tabcgi.exe?sia/cnv/qbSC.def</a:t>
            </a:r>
            <a:endParaRPr lang="pt-BR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 smtClean="0">
                <a:solidFill>
                  <a:prstClr val="black"/>
                </a:solidFill>
              </a:rPr>
              <a:t>179.96.207.100:9099 – </a:t>
            </a:r>
            <a:r>
              <a:rPr lang="pt-BR" dirty="0" err="1" smtClean="0">
                <a:solidFill>
                  <a:prstClr val="black"/>
                </a:solidFill>
              </a:rPr>
              <a:t>rang</a:t>
            </a:r>
            <a:r>
              <a:rPr lang="pt-BR" dirty="0" smtClean="0">
                <a:solidFill>
                  <a:prstClr val="black"/>
                </a:solidFill>
              </a:rPr>
              <a:t>/2021</a:t>
            </a:r>
            <a:endParaRPr lang="pt-BR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dirty="0" smtClean="0">
                <a:solidFill>
                  <a:prstClr val="black"/>
                </a:solidFill>
                <a:hlinkClick r:id="rId5"/>
              </a:rPr>
              <a:t>http</a:t>
            </a:r>
            <a:r>
              <a:rPr lang="pt-BR" dirty="0">
                <a:solidFill>
                  <a:prstClr val="black"/>
                </a:solidFill>
                <a:hlinkClick r:id="rId5"/>
              </a:rPr>
              <a:t>://siops.datasus.gov.br/consleirespfiscal.php?S=1&amp;UF=42;&amp;Municipio=420208;&amp;</a:t>
            </a:r>
            <a:r>
              <a:rPr lang="pt-BR" dirty="0" smtClean="0">
                <a:solidFill>
                  <a:prstClr val="black"/>
                </a:solidFill>
                <a:hlinkClick r:id="rId5"/>
              </a:rPr>
              <a:t>Ano=2019&amp;Periodo=2</a:t>
            </a:r>
            <a:r>
              <a:rPr lang="pt-BR" dirty="0" smtClean="0">
                <a:solidFill>
                  <a:prstClr val="black"/>
                </a:solidFill>
              </a:rPr>
              <a:t> </a:t>
            </a:r>
            <a:r>
              <a:rPr lang="pt-BR" dirty="0" smtClean="0">
                <a:solidFill>
                  <a:srgbClr val="FF0000"/>
                </a:solidFill>
              </a:rPr>
              <a:t>(NÃO </a:t>
            </a:r>
            <a:r>
              <a:rPr lang="pt-BR" dirty="0" smtClean="0">
                <a:solidFill>
                  <a:srgbClr val="FF0000"/>
                </a:solidFill>
              </a:rPr>
              <a:t>DISPONÍVEL </a:t>
            </a:r>
            <a:r>
              <a:rPr lang="pt-BR" dirty="0" smtClean="0">
                <a:solidFill>
                  <a:srgbClr val="FF0000"/>
                </a:solidFill>
              </a:rPr>
              <a:t>O SEXTO BIMESTRES 2021) </a:t>
            </a:r>
            <a:endParaRPr lang="pt-BR" b="1" dirty="0">
              <a:solidFill>
                <a:srgbClr val="FF0000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b="1" dirty="0">
                <a:solidFill>
                  <a:prstClr val="black"/>
                </a:solidFill>
              </a:rPr>
              <a:t>Fonte: </a:t>
            </a:r>
            <a:r>
              <a:rPr lang="pt-BR" b="1" dirty="0" err="1">
                <a:solidFill>
                  <a:prstClr val="black"/>
                </a:solidFill>
              </a:rPr>
              <a:t>Rang</a:t>
            </a:r>
            <a:r>
              <a:rPr lang="pt-BR" b="1" dirty="0">
                <a:solidFill>
                  <a:prstClr val="black"/>
                </a:solidFill>
              </a:rPr>
              <a:t>, SISREG e E-SUS Ministério da Saúde, SIOPS. </a:t>
            </a:r>
          </a:p>
        </p:txBody>
      </p:sp>
    </p:spTree>
    <p:extLst>
      <p:ext uri="{BB962C8B-B14F-4D97-AF65-F5344CB8AC3E}">
        <p14:creationId xmlns:p14="http://schemas.microsoft.com/office/powerpoint/2010/main" val="32766669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042555" cy="1223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771896" y="1223157"/>
            <a:ext cx="1075904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Apresentação do SISREG – Sistema de encaminhamentos de pacientes para Tratamento Fora de Domicílio</a:t>
            </a:r>
          </a:p>
          <a:p>
            <a:pPr lvl="0"/>
            <a:endParaRPr lang="pt-BR" sz="2400" dirty="0">
              <a:solidFill>
                <a:prstClr val="black"/>
              </a:solidFill>
            </a:endParaRPr>
          </a:p>
          <a:p>
            <a:pPr lvl="0" algn="ctr"/>
            <a:r>
              <a:rPr lang="pt-BR" sz="2400" u="sng" dirty="0" smtClean="0"/>
              <a:t>Transporte </a:t>
            </a:r>
            <a:r>
              <a:rPr lang="pt-BR" sz="2400" u="sng" dirty="0"/>
              <a:t>de Pacientes para Fora de Domicílio </a:t>
            </a:r>
            <a:r>
              <a:rPr lang="pt-BR" sz="2400" u="sng" dirty="0" smtClean="0"/>
              <a:t>– TFD</a:t>
            </a: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 smtClean="0">
              <a:solidFill>
                <a:srgbClr val="FF0000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 algn="ctr"/>
            <a:endParaRPr lang="pt-BR" sz="2400" u="sng" dirty="0">
              <a:solidFill>
                <a:prstClr val="black"/>
              </a:solidFill>
            </a:endParaRPr>
          </a:p>
          <a:p>
            <a:pPr lvl="0"/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4" name="CaixaDeTexto 3"/>
          <p:cNvSpPr txBox="1"/>
          <p:nvPr/>
        </p:nvSpPr>
        <p:spPr>
          <a:xfrm>
            <a:off x="2695299" y="237506"/>
            <a:ext cx="83127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PRESTAÇÃO DE CONTA DO 3º QUADRIMENSTRE 2021</a:t>
            </a:r>
            <a:endParaRPr lang="pt-BR" sz="2400" dirty="0"/>
          </a:p>
        </p:txBody>
      </p:sp>
      <p:sp>
        <p:nvSpPr>
          <p:cNvPr id="6" name="Retângulo 5"/>
          <p:cNvSpPr/>
          <p:nvPr/>
        </p:nvSpPr>
        <p:spPr>
          <a:xfrm>
            <a:off x="2042556" y="6461213"/>
            <a:ext cx="271683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sz="1200" dirty="0">
                <a:solidFill>
                  <a:prstClr val="black"/>
                </a:solidFill>
              </a:rPr>
              <a:t>Fonte: </a:t>
            </a:r>
            <a:r>
              <a:rPr lang="pt-BR" sz="1200" dirty="0" err="1" smtClean="0">
                <a:solidFill>
                  <a:prstClr val="black"/>
                </a:solidFill>
              </a:rPr>
              <a:t>Rang</a:t>
            </a:r>
            <a:r>
              <a:rPr lang="pt-BR" sz="1200" dirty="0" smtClean="0">
                <a:solidFill>
                  <a:prstClr val="black"/>
                </a:solidFill>
              </a:rPr>
              <a:t>/SISREG 2021– setor do TFD </a:t>
            </a:r>
            <a:endParaRPr lang="pt-BR" sz="1200" dirty="0">
              <a:solidFill>
                <a:prstClr val="black"/>
              </a:solidFill>
            </a:endParaRP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023266"/>
              </p:ext>
            </p:extLst>
          </p:nvPr>
        </p:nvGraphicFramePr>
        <p:xfrm>
          <a:off x="154379" y="2860480"/>
          <a:ext cx="11376560" cy="27642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028"/>
                <a:gridCol w="1891161"/>
                <a:gridCol w="1999454"/>
                <a:gridCol w="2986491"/>
                <a:gridCol w="2366426"/>
              </a:tblGrid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Mês</a:t>
                      </a:r>
                      <a:r>
                        <a:rPr lang="pt-BR" sz="2400" baseline="0" dirty="0" smtClean="0"/>
                        <a:t>/ano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VIAGENS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 DE PACIENTES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NÚMERO</a:t>
                      </a:r>
                      <a:r>
                        <a:rPr lang="pt-BR" sz="2400" baseline="0" dirty="0" smtClean="0"/>
                        <a:t> DE ACOMPANHANTES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TOTAL</a:t>
                      </a:r>
                      <a:r>
                        <a:rPr lang="pt-BR" sz="2400" baseline="0" dirty="0" smtClean="0"/>
                        <a:t> PACIENTE E ACOMPAN. </a:t>
                      </a:r>
                      <a:endParaRPr lang="pt-BR" sz="2400" dirty="0"/>
                    </a:p>
                  </a:txBody>
                  <a:tcPr/>
                </a:tc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aseline="0" dirty="0" smtClean="0"/>
                        <a:t>SETEMBRO </a:t>
                      </a:r>
                      <a:r>
                        <a:rPr lang="pt-BR" sz="2400" dirty="0" smtClean="0"/>
                        <a:t> a </a:t>
                      </a:r>
                      <a:r>
                        <a:rPr lang="pt-BR" sz="2400" baseline="0" dirty="0" smtClean="0"/>
                        <a:t> DEZEMBRO</a:t>
                      </a:r>
                      <a:r>
                        <a:rPr lang="pt-BR" sz="2400" dirty="0" smtClean="0"/>
                        <a:t>/2021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</a:t>
                      </a:r>
                      <a:endParaRPr lang="pt-BR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dirty="0" smtClean="0"/>
                        <a:t>Unidade </a:t>
                      </a:r>
                      <a:endParaRPr lang="pt-BR" sz="2400" dirty="0"/>
                    </a:p>
                  </a:txBody>
                  <a:tcPr/>
                </a:tc>
              </a:tr>
              <a:tr h="752595"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Total 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530</a:t>
                      </a:r>
                      <a:endParaRPr lang="pt-BR" sz="2400" b="1" u="sng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 smtClean="0"/>
                        <a:t>1.855</a:t>
                      </a:r>
                      <a:endParaRPr lang="pt-BR" sz="24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0" u="none" dirty="0" smtClean="0"/>
                        <a:t>308</a:t>
                      </a:r>
                      <a:endParaRPr lang="pt-BR" sz="2400" b="0" u="non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u="sng" dirty="0" smtClean="0"/>
                        <a:t>2.163</a:t>
                      </a:r>
                      <a:endParaRPr lang="pt-BR" sz="2400" b="1" u="sng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8260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127" y="0"/>
            <a:ext cx="11851574" cy="6745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098143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76101784"/>
              </p:ext>
            </p:extLst>
          </p:nvPr>
        </p:nvGraphicFramePr>
        <p:xfrm>
          <a:off x="142504" y="1271121"/>
          <a:ext cx="11685319" cy="5437153"/>
        </p:xfrm>
        <a:graphic>
          <a:graphicData uri="http://schemas.openxmlformats.org/drawingml/2006/table">
            <a:tbl>
              <a:tblPr/>
              <a:tblGrid>
                <a:gridCol w="6994566"/>
                <a:gridCol w="1021278"/>
                <a:gridCol w="1021278"/>
                <a:gridCol w="843148"/>
                <a:gridCol w="831273"/>
                <a:gridCol w="973776"/>
              </a:tblGrid>
              <a:tr h="320631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TOTAL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13.836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14.353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15.561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14.691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58.600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380013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0101 Ações coletivas/individuais em saúde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30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344385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0201 Coleta de material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157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156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215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221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749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380010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0202 Diagnóstico em laboratório clínico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2.693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2.499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3.128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2.875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11.195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320634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0203 Diagnóstico por anatomia patológica e </a:t>
                      </a:r>
                      <a:r>
                        <a:rPr lang="pt-BR" sz="1800" dirty="0" err="1">
                          <a:effectLst/>
                        </a:rPr>
                        <a:t>citopatologia</a:t>
                      </a:r>
                      <a:endParaRPr lang="pt-BR" sz="1800" dirty="0">
                        <a:effectLst/>
                      </a:endParaRP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104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140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393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249382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0204 Diagnóstico por radiologia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250429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0205 Diagnóstico por ultrasonografia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52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170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20849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0206 Diagnóstico por tomografia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41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122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240650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0207 Diagnóstico por ressonância magnética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4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31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22944">
                <a:tc>
                  <a:txBody>
                    <a:bodyPr/>
                    <a:lstStyle/>
                    <a:p>
                      <a:pPr algn="l"/>
                      <a:r>
                        <a:rPr lang="es-ES" sz="1800">
                          <a:effectLst/>
                        </a:rPr>
                        <a:t>0208 Diagnóstico por medicina nuclear in vivo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00241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0209 Diagnóstico por endoscopia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4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34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25040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0211 Métodos diagnósticos em especialidades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48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180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73589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0212 Diagnóstico e procedimentos especiais em hemoterapia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53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39011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0214 Diagnóstico por teste rápido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48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95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180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04432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0301 Consultas / Atendimentos / Acompanhamentos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1.422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1.524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1.916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1.953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6.816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52982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0302 Fisioterapia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103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103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363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59027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0304 Tratamento em oncologia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60075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0305 Tratamento em nefrologia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41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37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148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</a:tbl>
          </a:graphicData>
        </a:graphic>
      </p:graphicFrame>
      <p:sp>
        <p:nvSpPr>
          <p:cNvPr id="3" name="Retângulo 2"/>
          <p:cNvSpPr/>
          <p:nvPr/>
        </p:nvSpPr>
        <p:spPr>
          <a:xfrm>
            <a:off x="261257" y="109386"/>
            <a:ext cx="1164969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PRESTAÇÃO DE CONTA DO </a:t>
            </a:r>
            <a:r>
              <a:rPr lang="pt-BR" sz="2400" b="1" dirty="0" smtClean="0">
                <a:solidFill>
                  <a:prstClr val="black"/>
                </a:solidFill>
              </a:rPr>
              <a:t>3º </a:t>
            </a:r>
            <a:r>
              <a:rPr lang="pt-BR" sz="2400" b="1" dirty="0">
                <a:solidFill>
                  <a:prstClr val="black"/>
                </a:solidFill>
              </a:rPr>
              <a:t>QUADRIMENSTRE 2021 </a:t>
            </a:r>
            <a:r>
              <a:rPr lang="pt-BR" sz="2400" b="1" dirty="0" smtClean="0">
                <a:solidFill>
                  <a:prstClr val="black"/>
                </a:solidFill>
              </a:rPr>
              <a:t>– Setembro  </a:t>
            </a:r>
            <a:r>
              <a:rPr lang="pt-BR" sz="2400" b="1" dirty="0">
                <a:solidFill>
                  <a:prstClr val="black"/>
                </a:solidFill>
              </a:rPr>
              <a:t>a </a:t>
            </a:r>
            <a:r>
              <a:rPr lang="pt-BR" sz="2400" b="1" dirty="0" smtClean="0">
                <a:solidFill>
                  <a:prstClr val="black"/>
                </a:solidFill>
              </a:rPr>
              <a:t>Dezembro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Procedimentos - E-SUS </a:t>
            </a:r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5997088"/>
              </p:ext>
            </p:extLst>
          </p:nvPr>
        </p:nvGraphicFramePr>
        <p:xfrm>
          <a:off x="154378" y="940383"/>
          <a:ext cx="11666521" cy="394514"/>
        </p:xfrm>
        <a:graphic>
          <a:graphicData uri="http://schemas.openxmlformats.org/drawingml/2006/table">
            <a:tbl>
              <a:tblPr/>
              <a:tblGrid>
                <a:gridCol w="6944380"/>
                <a:gridCol w="1042705"/>
                <a:gridCol w="1006751"/>
                <a:gridCol w="850944"/>
                <a:gridCol w="850944"/>
                <a:gridCol w="970797"/>
              </a:tblGrid>
              <a:tr h="3945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</a:rPr>
                        <a:t>Subgrupo </a:t>
                      </a:r>
                      <a:r>
                        <a:rPr lang="pt-BR" sz="1800" b="1" dirty="0" err="1">
                          <a:solidFill>
                            <a:srgbClr val="FFFFFF"/>
                          </a:solidFill>
                          <a:effectLst/>
                        </a:rPr>
                        <a:t>proced</a:t>
                      </a: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</a:rPr>
                        <a:t>.</a:t>
                      </a: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21/Set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21/Out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</a:t>
                      </a:r>
                      <a:r>
                        <a:rPr lang="pt-BR" sz="1800" b="1" dirty="0" err="1" smtClean="0">
                          <a:solidFill>
                            <a:srgbClr val="FFFFFF"/>
                          </a:solidFill>
                          <a:effectLst/>
                        </a:rPr>
                        <a:t>Nov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21/Dez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317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882611"/>
              </p:ext>
            </p:extLst>
          </p:nvPr>
        </p:nvGraphicFramePr>
        <p:xfrm>
          <a:off x="291935" y="1849376"/>
          <a:ext cx="11685319" cy="3672200"/>
        </p:xfrm>
        <a:graphic>
          <a:graphicData uri="http://schemas.openxmlformats.org/drawingml/2006/table">
            <a:tbl>
              <a:tblPr/>
              <a:tblGrid>
                <a:gridCol w="6952013"/>
                <a:gridCol w="1033153"/>
                <a:gridCol w="980703"/>
                <a:gridCol w="836222"/>
                <a:gridCol w="826324"/>
                <a:gridCol w="1056904"/>
              </a:tblGrid>
              <a:tr h="132374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0306 Hemoterapia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67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92799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0401 Pequenas cirurgias e cirurgias de pele, tecido subcutâneo e mucosa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39467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0405 Cirurgia do aparelho da visão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44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64266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0408 Cirurgia do sistema osteomuscular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4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0415 Outras cirurgias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0417 Anestesiologia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38661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0501 Coleta e exames para fins de doação de </a:t>
                      </a:r>
                      <a:r>
                        <a:rPr lang="pt-BR" sz="1800" dirty="0" err="1">
                          <a:effectLst/>
                        </a:rPr>
                        <a:t>orgãos</a:t>
                      </a:r>
                      <a:r>
                        <a:rPr lang="pt-BR" sz="1800" dirty="0">
                          <a:effectLst/>
                        </a:rPr>
                        <a:t>, tecidos e células e de transplante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74147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0506 Acompanhamento e intercorrências no pré e pós-transplante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-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0604 Componente Especializado da </a:t>
                      </a:r>
                      <a:r>
                        <a:rPr lang="pt-BR" sz="1800" dirty="0" err="1">
                          <a:effectLst/>
                        </a:rPr>
                        <a:t>Assitencia</a:t>
                      </a:r>
                      <a:r>
                        <a:rPr lang="pt-BR" sz="1800" dirty="0">
                          <a:effectLst/>
                        </a:rPr>
                        <a:t> </a:t>
                      </a:r>
                      <a:r>
                        <a:rPr lang="pt-BR" sz="1800" dirty="0" err="1">
                          <a:effectLst/>
                        </a:rPr>
                        <a:t>Farmaceutica</a:t>
                      </a:r>
                      <a:endParaRPr lang="pt-BR" sz="1800" dirty="0">
                        <a:effectLst/>
                      </a:endParaRP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8.279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8.878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8.929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8.260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34.498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116866">
                <a:tc>
                  <a:txBody>
                    <a:bodyPr/>
                    <a:lstStyle/>
                    <a:p>
                      <a:pPr algn="l"/>
                      <a:r>
                        <a:rPr lang="pt-BR" sz="1800">
                          <a:effectLst/>
                        </a:rPr>
                        <a:t>0701 Órteses, próteses e materiais especiais não relacionados ao ato cirúrgico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57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60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58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55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231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/>
                      <a:r>
                        <a:rPr lang="pt-BR" sz="1800" dirty="0">
                          <a:effectLst/>
                        </a:rPr>
                        <a:t>0803 Autorização / Regulação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779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813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832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>
                          <a:effectLst/>
                        </a:rPr>
                        <a:t>793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t-BR" sz="1800" dirty="0">
                          <a:effectLst/>
                        </a:rPr>
                        <a:t>3.217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Tabe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8682934"/>
              </p:ext>
            </p:extLst>
          </p:nvPr>
        </p:nvGraphicFramePr>
        <p:xfrm>
          <a:off x="363186" y="1199408"/>
          <a:ext cx="11559642" cy="394514"/>
        </p:xfrm>
        <a:graphic>
          <a:graphicData uri="http://schemas.openxmlformats.org/drawingml/2006/table">
            <a:tbl>
              <a:tblPr/>
              <a:tblGrid>
                <a:gridCol w="6880762"/>
                <a:gridCol w="1033153"/>
                <a:gridCol w="997528"/>
                <a:gridCol w="843148"/>
                <a:gridCol w="843148"/>
                <a:gridCol w="961903"/>
              </a:tblGrid>
              <a:tr h="394514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</a:rPr>
                        <a:t>Subgrupo </a:t>
                      </a:r>
                      <a:r>
                        <a:rPr lang="pt-BR" sz="1800" b="1" dirty="0" err="1">
                          <a:solidFill>
                            <a:srgbClr val="FFFFFF"/>
                          </a:solidFill>
                          <a:effectLst/>
                        </a:rPr>
                        <a:t>proced</a:t>
                      </a:r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</a:rPr>
                        <a:t>.</a:t>
                      </a: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21/Set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21/Out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</a:t>
                      </a:r>
                      <a:r>
                        <a:rPr lang="pt-BR" sz="1800" b="1" dirty="0" err="1" smtClean="0">
                          <a:solidFill>
                            <a:srgbClr val="FFFFFF"/>
                          </a:solidFill>
                          <a:effectLst/>
                        </a:rPr>
                        <a:t>Nov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 smtClean="0">
                          <a:solidFill>
                            <a:srgbClr val="FFFFFF"/>
                          </a:solidFill>
                          <a:effectLst/>
                        </a:rPr>
                        <a:t>21/Dez</a:t>
                      </a:r>
                      <a:endParaRPr lang="pt-BR" sz="1800" b="1" dirty="0">
                        <a:solidFill>
                          <a:srgbClr val="FFFFFF"/>
                        </a:solidFill>
                        <a:effectLst/>
                      </a:endParaRP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solidFill>
                            <a:srgbClr val="FFFFFF"/>
                          </a:solidFill>
                          <a:effectLst/>
                        </a:rPr>
                        <a:t>Total</a:t>
                      </a:r>
                    </a:p>
                  </a:txBody>
                  <a:tcPr marL="49109" marR="49109" marT="21047" marB="21047" anchor="b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E919E"/>
                    </a:solidFill>
                  </a:tcPr>
                </a:tc>
              </a:tr>
            </a:tbl>
          </a:graphicData>
        </a:graphic>
      </p:graphicFrame>
      <p:sp>
        <p:nvSpPr>
          <p:cNvPr id="4" name="Retângulo 3"/>
          <p:cNvSpPr/>
          <p:nvPr/>
        </p:nvSpPr>
        <p:spPr>
          <a:xfrm>
            <a:off x="427512" y="109387"/>
            <a:ext cx="110203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PRESTAÇÃO DE CONTA DO 3</a:t>
            </a:r>
            <a:r>
              <a:rPr lang="pt-BR" sz="2400" b="1" dirty="0" smtClean="0">
                <a:solidFill>
                  <a:prstClr val="black"/>
                </a:solidFill>
              </a:rPr>
              <a:t>º </a:t>
            </a:r>
            <a:r>
              <a:rPr lang="pt-BR" sz="2400" b="1" dirty="0">
                <a:solidFill>
                  <a:prstClr val="black"/>
                </a:solidFill>
              </a:rPr>
              <a:t>QUADRIMENSTRE 2021 </a:t>
            </a:r>
            <a:r>
              <a:rPr lang="pt-BR" sz="2400" b="1" dirty="0" smtClean="0">
                <a:solidFill>
                  <a:prstClr val="black"/>
                </a:solidFill>
              </a:rPr>
              <a:t>– Setembro a Dezembro</a:t>
            </a:r>
            <a:endParaRPr lang="pt-BR" sz="2400" b="1" dirty="0">
              <a:solidFill>
                <a:prstClr val="black"/>
              </a:solidFill>
            </a:endParaRPr>
          </a:p>
          <a:p>
            <a:pPr lvl="0" algn="ctr"/>
            <a:r>
              <a:rPr lang="pt-BR" sz="2400" b="1" dirty="0">
                <a:solidFill>
                  <a:prstClr val="black"/>
                </a:solidFill>
              </a:rPr>
              <a:t>Procedimentos - E-SUS 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7393714"/>
              </p:ext>
            </p:extLst>
          </p:nvPr>
        </p:nvGraphicFramePr>
        <p:xfrm>
          <a:off x="303810" y="5590103"/>
          <a:ext cx="11685319" cy="320631"/>
        </p:xfrm>
        <a:graphic>
          <a:graphicData uri="http://schemas.openxmlformats.org/drawingml/2006/table">
            <a:tbl>
              <a:tblPr/>
              <a:tblGrid>
                <a:gridCol w="6994566"/>
                <a:gridCol w="1021278"/>
                <a:gridCol w="1021278"/>
                <a:gridCol w="843148"/>
                <a:gridCol w="831273"/>
                <a:gridCol w="973776"/>
              </a:tblGrid>
              <a:tr h="320631"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TOTAL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13.836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14.353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15.561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>
                          <a:effectLst/>
                        </a:rPr>
                        <a:t>14.691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b="1" dirty="0">
                          <a:effectLst/>
                        </a:rPr>
                        <a:t>58.600</a:t>
                      </a:r>
                    </a:p>
                  </a:txBody>
                  <a:tcPr marL="32132" marR="32132" marT="4820" marB="4820" anchor="ctr">
                    <a:lnL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5F6FC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267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211283" y="0"/>
            <a:ext cx="103671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3</a:t>
            </a:r>
            <a:r>
              <a:rPr lang="pt-BR" sz="2400" dirty="0" smtClean="0">
                <a:solidFill>
                  <a:prstClr val="black"/>
                </a:solidFill>
              </a:rPr>
              <a:t>º </a:t>
            </a:r>
            <a:r>
              <a:rPr lang="pt-BR" sz="2400" dirty="0">
                <a:solidFill>
                  <a:prstClr val="black"/>
                </a:solidFill>
              </a:rPr>
              <a:t>QUADRIMENSTRE </a:t>
            </a:r>
            <a:r>
              <a:rPr lang="pt-BR" sz="2400" dirty="0" smtClean="0">
                <a:solidFill>
                  <a:prstClr val="black"/>
                </a:solidFill>
              </a:rPr>
              <a:t>2021 – set/dez</a:t>
            </a:r>
          </a:p>
          <a:p>
            <a:pPr lvl="0" algn="ctr"/>
            <a:r>
              <a:rPr lang="pt-BR" sz="2400" dirty="0" smtClean="0">
                <a:solidFill>
                  <a:prstClr val="black"/>
                </a:solidFill>
              </a:rPr>
              <a:t>Procedimentos desenvolvidos por área de atuação  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49382" y="6634300"/>
            <a:ext cx="2470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Fonte: </a:t>
            </a:r>
            <a:r>
              <a:rPr lang="pt-BR" sz="1200" dirty="0" err="1" smtClean="0"/>
              <a:t>Rang</a:t>
            </a:r>
            <a:r>
              <a:rPr lang="pt-BR" sz="1200" dirty="0" smtClean="0"/>
              <a:t>/2021</a:t>
            </a:r>
            <a:endParaRPr lang="pt-BR" sz="12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11174"/>
              </p:ext>
            </p:extLst>
          </p:nvPr>
        </p:nvGraphicFramePr>
        <p:xfrm>
          <a:off x="166255" y="763233"/>
          <a:ext cx="11827823" cy="6094767"/>
        </p:xfrm>
        <a:graphic>
          <a:graphicData uri="http://schemas.openxmlformats.org/drawingml/2006/table">
            <a:tbl>
              <a:tblPr/>
              <a:tblGrid>
                <a:gridCol w="9822875"/>
                <a:gridCol w="2004948"/>
              </a:tblGrid>
              <a:tr h="266121">
                <a:tc>
                  <a:txBody>
                    <a:bodyPr/>
                    <a:lstStyle/>
                    <a:p>
                      <a:pPr algn="l"/>
                      <a:r>
                        <a:rPr lang="pt-BR" sz="1600" b="1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Procedimentos</a:t>
                      </a:r>
                      <a:endParaRPr lang="pt-BR" sz="1600" dirty="0">
                        <a:solidFill>
                          <a:srgbClr val="495057"/>
                        </a:solidFill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6B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b="1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Quantidade</a:t>
                      </a:r>
                      <a:endParaRPr lang="pt-BR" sz="1600">
                        <a:solidFill>
                          <a:srgbClr val="495057"/>
                        </a:solidFill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CONSULTA MEDICA EM ATENÇÃO PRIMÁRIA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A86B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6B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A9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6.149</a:t>
                      </a:r>
                      <a:endParaRPr lang="pt-BR" sz="1600" dirty="0"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6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C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F0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AFERIÇÃO DE PRESSÃO ARTERIAL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D0A9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0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A9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5.396</a:t>
                      </a:r>
                      <a:endParaRPr lang="pt-BR" sz="1600" dirty="0"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50F0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0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F0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AFERIÇÃO DE TEMPERATURA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50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5.028</a:t>
                      </a:r>
                      <a:endParaRPr lang="pt-BR" sz="1600" dirty="0"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A8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F3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F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5713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CONSULTA DE PROFISSIONAIS DE NÍVEL SUPERIOR NA ATENÇÃO PRIMÁRIA (EXCETO MÉDICO)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A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F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3.639</a:t>
                      </a:r>
                      <a:endParaRPr lang="pt-BR" sz="1600" dirty="0"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A8F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F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F7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AVALIAÇÃO ANTROPOMÉTRICA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2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AA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2.184</a:t>
                      </a:r>
                      <a:endParaRPr lang="pt-BR" sz="1600" dirty="0"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F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C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MEDIÇÃO DE PESO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28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1.346</a:t>
                      </a:r>
                      <a:endParaRPr lang="pt-BR" sz="1600" dirty="0">
                        <a:effectLst/>
                      </a:endParaRP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8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RASPAGEM ALISAMENTO E POLIMENTO SUPRAGENGIVAIS (POR SEXTANTE)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903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RASPAGEM ALISAMENTO SUBGENGIVAIS (POR SEXTANTE)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28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738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80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9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D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GLICEMIA CAPILAR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800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D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475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800D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D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D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TRATAMENTO EM REABILITACAO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5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404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D09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0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PRIMEIRA CONSULTA ODONTOLOGICA PROGRAMÁTICA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321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COLETA DE MATERIAL PARA EXAME CITOPATOLÓGICO DE COLO DE ÚTERO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809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7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0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317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8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C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TESTE RÁPIDO PARA DETECÇÃO DE SARS-COVID-2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A80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C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01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299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D09C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C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C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ADAPTAÇÃO DE PRÓTESE DENTÁRIA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D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285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28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9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RESTAURAÇÃO DE DENTE PERMANENTE POSTERIOR COM RESINA COMPOSTA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50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9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9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276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509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9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93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A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ADMINISTRAÇÃO DE MEDICAMENTOS POR VIA INTRAMUSCULAR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A899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A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9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259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9A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A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A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E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TESTE RÁPIDO PARA DETECÇÃO DE HEPATITE C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9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E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D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216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9E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E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E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1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TESTE RÁPIDO PARA DETECÇÃO DE INFECÇÃO PELO HBV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0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1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5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>
                          <a:effectLst/>
                        </a:rPr>
                        <a:t>213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8091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1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1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96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66121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CONSULTA PRÉ-NATAL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D095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6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5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95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208</a:t>
                      </a:r>
                    </a:p>
                  </a:txBody>
                  <a:tcPr marL="52426" marR="52426" marT="26213" marB="26213" anchor="ctr">
                    <a:lnL w="12700" cap="flat" cmpd="sng" algn="ctr">
                      <a:solidFill>
                        <a:srgbClr val="2896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6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96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28967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079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211283" y="0"/>
            <a:ext cx="103671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</a:t>
            </a:r>
            <a:r>
              <a:rPr lang="pt-BR" sz="2400" dirty="0" smtClean="0">
                <a:solidFill>
                  <a:prstClr val="black"/>
                </a:solidFill>
              </a:rPr>
              <a:t>3º </a:t>
            </a:r>
            <a:r>
              <a:rPr lang="pt-BR" sz="2400" dirty="0">
                <a:solidFill>
                  <a:prstClr val="black"/>
                </a:solidFill>
              </a:rPr>
              <a:t>QUADRIMENSTRE </a:t>
            </a:r>
            <a:r>
              <a:rPr lang="pt-BR" sz="2400" dirty="0" smtClean="0">
                <a:solidFill>
                  <a:prstClr val="black"/>
                </a:solidFill>
              </a:rPr>
              <a:t>2021 – Set/Dez</a:t>
            </a:r>
          </a:p>
          <a:p>
            <a:pPr lvl="0" algn="ctr"/>
            <a:r>
              <a:rPr lang="pt-BR" sz="2400" dirty="0" smtClean="0">
                <a:solidFill>
                  <a:prstClr val="black"/>
                </a:solidFill>
              </a:rPr>
              <a:t>Procedimentos desenvolvidos por área de atuação  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49382" y="6634300"/>
            <a:ext cx="2470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Fonte: </a:t>
            </a:r>
            <a:r>
              <a:rPr lang="pt-BR" sz="1200" dirty="0" err="1" smtClean="0"/>
              <a:t>Rang</a:t>
            </a:r>
            <a:r>
              <a:rPr lang="pt-BR" sz="1200" dirty="0" smtClean="0"/>
              <a:t>/2021</a:t>
            </a:r>
            <a:endParaRPr lang="pt-BR" sz="1200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7958179"/>
              </p:ext>
            </p:extLst>
          </p:nvPr>
        </p:nvGraphicFramePr>
        <p:xfrm>
          <a:off x="546265" y="1246911"/>
          <a:ext cx="11032177" cy="5118202"/>
        </p:xfrm>
        <a:graphic>
          <a:graphicData uri="http://schemas.openxmlformats.org/drawingml/2006/table">
            <a:tbl>
              <a:tblPr/>
              <a:tblGrid>
                <a:gridCol w="9162100"/>
                <a:gridCol w="1870077"/>
              </a:tblGrid>
              <a:tr h="337837">
                <a:tc>
                  <a:txBody>
                    <a:bodyPr/>
                    <a:lstStyle/>
                    <a:p>
                      <a:r>
                        <a:rPr lang="pt-BR" sz="1500" dirty="0">
                          <a:effectLst/>
                        </a:rPr>
                        <a:t>ESCUTA INICIAL / ORIENTAÇÃO (ACOLHIMENTO A DEMANDA ESPONT NEA)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0025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7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57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195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D07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7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73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7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RESTAURAÇÃO DE DENTE PERMANENTE ANTERIOR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007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79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194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007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7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76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7D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TESTE RÁPIDO PARA SÍFILIS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79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7D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79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190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7D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7D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7D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3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ATENDIMENTO FISIOTERAPÊUTICO NAS ALTERAÇÕES MOTORAS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506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6D8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48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183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3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3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308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4D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ELETROCARDIOGRAMA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A848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4D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48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7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176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4D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4D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4D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6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593266">
                <a:tc>
                  <a:txBody>
                    <a:bodyPr/>
                    <a:lstStyle/>
                    <a:p>
                      <a:r>
                        <a:rPr lang="pt-BR" sz="1500" dirty="0">
                          <a:effectLst/>
                        </a:rPr>
                        <a:t>ATENDIMENTO FISIOTERAPÊUTICO EM PACIENTES NO PRÉ E PÓS-OPERATÓRIO NAS DISFUNÇÕES MÚSCULO ESQUELÉTICAS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507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75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8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162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006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8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7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AJUSTE OCLUSAL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8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7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8E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5F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158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807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7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706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F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PROFILAXIA / REMOÇÃO DA PLACA BACTERIANA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5F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5F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F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140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50F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F0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F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TESTE RÁPIDO PARA DETECÇÃO DE INFECÇÃO PELO HIV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D0F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F7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F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138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50F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F8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APLICAÇÃO TÓPICA DE FLÚOR (INDIVIDUAL POR SESSÃO)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D0F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FC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4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129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00F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E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CURATIVO ESPECIAL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004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6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4A8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68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115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6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6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3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69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MOLDAGEM DENTO-GENGIVAL P/ CONSTRUCAO DE PROTESE DENTARIA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A868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69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68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6E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112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2869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69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69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6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EXODONTIA DE DENTE PERMANENTE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A86E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6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6E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6A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107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D06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6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6FA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2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37837">
                <a:tc>
                  <a:txBody>
                    <a:bodyPr/>
                    <a:lstStyle/>
                    <a:p>
                      <a:r>
                        <a:rPr lang="pt-BR" sz="1500">
                          <a:effectLst/>
                        </a:rPr>
                        <a:t>CURATIVO SIMPLES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506A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2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6A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506A6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106</a:t>
                      </a:r>
                    </a:p>
                  </a:txBody>
                  <a:tcPr marL="73751" marR="73751" marT="36876" marB="36876" anchor="ctr">
                    <a:lnL w="12700" cap="flat" cmpd="sng" algn="ctr">
                      <a:solidFill>
                        <a:srgbClr val="802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2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2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24A4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95613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211283" y="0"/>
            <a:ext cx="103671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400" dirty="0">
                <a:solidFill>
                  <a:prstClr val="black"/>
                </a:solidFill>
              </a:rPr>
              <a:t>PRESTAÇÃO DE CONTA DO 3</a:t>
            </a:r>
            <a:r>
              <a:rPr lang="pt-BR" sz="2400" dirty="0" smtClean="0">
                <a:solidFill>
                  <a:prstClr val="black"/>
                </a:solidFill>
              </a:rPr>
              <a:t>º </a:t>
            </a:r>
            <a:r>
              <a:rPr lang="pt-BR" sz="2400" dirty="0">
                <a:solidFill>
                  <a:prstClr val="black"/>
                </a:solidFill>
              </a:rPr>
              <a:t>QUADRIMENSTRE </a:t>
            </a:r>
            <a:r>
              <a:rPr lang="pt-BR" sz="2400" dirty="0" smtClean="0">
                <a:solidFill>
                  <a:prstClr val="black"/>
                </a:solidFill>
              </a:rPr>
              <a:t>2021 – </a:t>
            </a:r>
            <a:r>
              <a:rPr lang="pt-BR" sz="2400" dirty="0">
                <a:solidFill>
                  <a:prstClr val="black"/>
                </a:solidFill>
              </a:rPr>
              <a:t>S</a:t>
            </a:r>
            <a:r>
              <a:rPr lang="pt-BR" sz="2400" dirty="0" smtClean="0">
                <a:solidFill>
                  <a:prstClr val="black"/>
                </a:solidFill>
              </a:rPr>
              <a:t>et/Dez</a:t>
            </a:r>
          </a:p>
          <a:p>
            <a:pPr lvl="0" algn="ctr"/>
            <a:r>
              <a:rPr lang="pt-BR" sz="2400" dirty="0" smtClean="0">
                <a:solidFill>
                  <a:prstClr val="black"/>
                </a:solidFill>
              </a:rPr>
              <a:t>Procedimentos desenvolvidos por área de atuação  </a:t>
            </a:r>
            <a:endParaRPr lang="pt-BR" sz="2400" dirty="0">
              <a:solidFill>
                <a:prstClr val="black"/>
              </a:solidFill>
            </a:endParaRPr>
          </a:p>
        </p:txBody>
      </p:sp>
      <p:sp>
        <p:nvSpPr>
          <p:cNvPr id="6" name="CaixaDeTexto 5"/>
          <p:cNvSpPr txBox="1"/>
          <p:nvPr/>
        </p:nvSpPr>
        <p:spPr>
          <a:xfrm>
            <a:off x="249382" y="6634300"/>
            <a:ext cx="24700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200" dirty="0" smtClean="0"/>
              <a:t>Fonte: </a:t>
            </a:r>
            <a:r>
              <a:rPr lang="pt-BR" sz="1200" dirty="0" err="1" smtClean="0"/>
              <a:t>Rang</a:t>
            </a:r>
            <a:r>
              <a:rPr lang="pt-BR" sz="1200" dirty="0" smtClean="0"/>
              <a:t>/2021</a:t>
            </a:r>
            <a:endParaRPr lang="pt-BR" sz="1200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39295293"/>
              </p:ext>
            </p:extLst>
          </p:nvPr>
        </p:nvGraphicFramePr>
        <p:xfrm>
          <a:off x="368135" y="831000"/>
          <a:ext cx="11447813" cy="5640939"/>
        </p:xfrm>
        <a:graphic>
          <a:graphicData uri="http://schemas.openxmlformats.org/drawingml/2006/table">
            <a:tbl>
              <a:tblPr/>
              <a:tblGrid>
                <a:gridCol w="9507282"/>
                <a:gridCol w="1940531"/>
              </a:tblGrid>
              <a:tr h="309031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CAPEAMENTO PULPAR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505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5E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6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91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006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6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60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3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466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INSTALAÇÃO DE PRÓTESE DENTÁRIA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A86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6FC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C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67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003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3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30C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F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0917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ACESSO A POLPA DENTARIA E MEDICACAO (POR DENTE)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C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C6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F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66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50F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F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F9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15299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AVALIAÇÃO DO CRESCIMENTO NA PUERICULTURA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A8F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FD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65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0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E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00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RETIRADA DE PONTOS DE CIRURGIAS (POR PACIENTE)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28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C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62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00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PREPARAÇÃO PARA O ELETROCARDIOGRAMA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D0C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C8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55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0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8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00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SELAMENTO PROVISÓRIO DE CAVIDADE DENTÁRIA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53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D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0952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RESTAURAÇÃO DE DENTE PERMANENTE POSTERIOR COM AMÁLGAMA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280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E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5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53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2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9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00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VISITA DOMICILIAR POR PROFISSIONAL DE NÍVEL MÉDIO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D095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5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52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289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96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005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CONSULTA/ATENDIMENTO DOMICILIAR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9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51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9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9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A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43936">
                <a:tc>
                  <a:txBody>
                    <a:bodyPr/>
                    <a:lstStyle/>
                    <a:p>
                      <a:r>
                        <a:rPr lang="pt-BR" sz="1800">
                          <a:effectLst/>
                        </a:rPr>
                        <a:t>CURATIVO SIMPLES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A8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02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50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0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9E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005">
                <a:tc>
                  <a:txBody>
                    <a:bodyPr/>
                    <a:lstStyle/>
                    <a:p>
                      <a:r>
                        <a:rPr lang="pt-BR" sz="1800" dirty="0">
                          <a:effectLst/>
                        </a:rPr>
                        <a:t>EXODONTIA DE DENTE DECÍDUO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>
                          <a:effectLst/>
                        </a:rPr>
                        <a:t>41</a:t>
                      </a: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8983">
                <a:tc>
                  <a:txBody>
                    <a:bodyPr/>
                    <a:lstStyle/>
                    <a:p>
                      <a:r>
                        <a:rPr lang="pt-BR" sz="1800" dirty="0" smtClean="0">
                          <a:effectLst/>
                        </a:rPr>
                        <a:t>Outros procedimentos </a:t>
                      </a:r>
                      <a:endParaRPr lang="pt-BR" sz="1800" dirty="0">
                        <a:effectLst/>
                      </a:endParaRP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800" dirty="0" smtClean="0">
                          <a:effectLst/>
                        </a:rPr>
                        <a:t>626</a:t>
                      </a:r>
                      <a:endParaRPr lang="pt-BR" sz="1800" dirty="0">
                        <a:effectLst/>
                      </a:endParaRP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5005">
                <a:tc>
                  <a:txBody>
                    <a:bodyPr/>
                    <a:lstStyle/>
                    <a:p>
                      <a:r>
                        <a:rPr lang="pt-BR" sz="2400" b="1" dirty="0" smtClean="0">
                          <a:effectLst/>
                        </a:rPr>
                        <a:t>Total de procedimentos </a:t>
                      </a:r>
                      <a:endParaRPr lang="pt-BR" sz="2400" b="1" dirty="0">
                        <a:effectLst/>
                      </a:endParaRP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8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2400" b="1" dirty="0" smtClean="0">
                          <a:effectLst/>
                        </a:rPr>
                        <a:t>32.093</a:t>
                      </a:r>
                      <a:endParaRPr lang="pt-BR" sz="2400" b="1" dirty="0">
                        <a:effectLst/>
                      </a:endParaRPr>
                    </a:p>
                  </a:txBody>
                  <a:tcPr marL="90653" marR="90653" marT="45326" marB="45326" anchor="ctr">
                    <a:lnL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091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4907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882" y="106878"/>
            <a:ext cx="11269682" cy="53096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aixaDeTexto 2"/>
          <p:cNvSpPr txBox="1"/>
          <p:nvPr/>
        </p:nvSpPr>
        <p:spPr>
          <a:xfrm>
            <a:off x="308758" y="5569527"/>
            <a:ext cx="114359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Procedimentos realizados Vig. Sanitária – setembro  a dezembro – </a:t>
            </a:r>
            <a:r>
              <a:rPr lang="pt-BR" sz="2400" b="1" dirty="0" smtClean="0"/>
              <a:t>3.253</a:t>
            </a:r>
          </a:p>
          <a:p>
            <a:r>
              <a:rPr lang="pt-BR" sz="2400" dirty="0" smtClean="0"/>
              <a:t>Procedimentos dos Agentes de Combate a Endemias  Vig. Ambiental  </a:t>
            </a:r>
            <a:r>
              <a:rPr lang="pt-BR" sz="2400" b="1" dirty="0" smtClean="0"/>
              <a:t>- 2.724 </a:t>
            </a:r>
            <a:endParaRPr lang="pt-BR" sz="2400" b="1" dirty="0"/>
          </a:p>
        </p:txBody>
      </p:sp>
    </p:spTree>
    <p:extLst>
      <p:ext uri="{BB962C8B-B14F-4D97-AF65-F5344CB8AC3E}">
        <p14:creationId xmlns:p14="http://schemas.microsoft.com/office/powerpoint/2010/main" val="2307271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080655" y="1528718"/>
            <a:ext cx="916775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ATIVIDADES-PRODUÇAO</a:t>
            </a:r>
            <a:b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</a:br>
            <a:r>
              <a:rPr kumimoji="0" lang="pt-BR" sz="6000" b="0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j-ea"/>
                <a:cs typeface="+mj-cs"/>
              </a:rPr>
              <a:t> UPA-UNIDADE DE PRONTO ATENDIMENTO DO MUNICÍPIO DE ANCHIETA-SC</a:t>
            </a:r>
            <a:endParaRPr kumimoji="0" lang="pt-BR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4020456" y="682580"/>
            <a:ext cx="3557320" cy="4801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>
                <a:solidFill>
                  <a:prstClr val="black"/>
                </a:solidFill>
              </a:rPr>
              <a:t>3</a:t>
            </a:r>
            <a:r>
              <a:rPr lang="pt-BR" sz="2800" b="1" u="sng" dirty="0" smtClean="0">
                <a:solidFill>
                  <a:prstClr val="black"/>
                </a:solidFill>
              </a:rPr>
              <a:t>º Quadrimestre/2021</a:t>
            </a:r>
            <a:endParaRPr lang="pt-BR" sz="2800" b="1" u="sng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836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104404" y="1363820"/>
            <a:ext cx="10170067" cy="46228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PRODUÇAO DO</a:t>
            </a:r>
            <a:r>
              <a:rPr kumimoji="0" lang="pt-BR" sz="3200" b="0" i="0" u="none" strike="noStrike" kern="0" cap="none" spc="0" normalizeH="0" noProof="0" dirty="0" smtClean="0">
                <a:ln>
                  <a:noFill/>
                </a:ln>
                <a:effectLst/>
                <a:uLnTx/>
                <a:uFillTx/>
              </a:rPr>
              <a:t> 3º QUADRIMESTRE/2021</a:t>
            </a:r>
            <a:endParaRPr lang="pt-BR" sz="3200" kern="0" dirty="0"/>
          </a:p>
          <a:p>
            <a:pPr lvl="0">
              <a:spcBef>
                <a:spcPct val="20000"/>
              </a:spcBef>
              <a:defRPr/>
            </a:pPr>
            <a:endParaRPr lang="pt-BR" sz="3200" kern="0" dirty="0" smtClean="0"/>
          </a:p>
          <a:p>
            <a:pPr lvl="0">
              <a:spcBef>
                <a:spcPct val="20000"/>
              </a:spcBef>
              <a:defRPr/>
            </a:pPr>
            <a:r>
              <a:rPr lang="pt-BR" sz="3200" kern="0" dirty="0" smtClean="0"/>
              <a:t>Consultas </a:t>
            </a:r>
            <a:r>
              <a:rPr lang="pt-BR" sz="3200" kern="0" dirty="0"/>
              <a:t>Dr. Juarez </a:t>
            </a:r>
            <a:r>
              <a:rPr lang="pt-BR" sz="3200" kern="0" dirty="0" smtClean="0"/>
              <a:t>–   </a:t>
            </a:r>
            <a:r>
              <a:rPr lang="pt-BR" sz="3200" b="1" kern="0" dirty="0" smtClean="0"/>
              <a:t>743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3200" kern="0" dirty="0" smtClean="0"/>
              <a:t>Consultas </a:t>
            </a:r>
            <a:r>
              <a:rPr lang="pt-BR" sz="3200" kern="0" dirty="0"/>
              <a:t>de </a:t>
            </a:r>
            <a:r>
              <a:rPr lang="pt-BR" sz="3200" kern="0" dirty="0" smtClean="0"/>
              <a:t>Plantão – </a:t>
            </a:r>
            <a:r>
              <a:rPr lang="pt-BR" sz="3200" b="1" kern="0" dirty="0" smtClean="0"/>
              <a:t>2.783</a:t>
            </a:r>
          </a:p>
          <a:p>
            <a:pPr lvl="0">
              <a:spcBef>
                <a:spcPct val="20000"/>
              </a:spcBef>
              <a:defRPr/>
            </a:pPr>
            <a:r>
              <a:rPr lang="pt-BR" sz="3200" kern="0" dirty="0" smtClean="0"/>
              <a:t>Procedimentos realizados na UPA – </a:t>
            </a:r>
            <a:r>
              <a:rPr lang="pt-BR" sz="3200" b="1" kern="0" dirty="0" smtClean="0"/>
              <a:t>7.102</a:t>
            </a:r>
          </a:p>
          <a:p>
            <a:pPr lvl="0">
              <a:spcBef>
                <a:spcPct val="20000"/>
              </a:spcBef>
              <a:defRPr/>
            </a:pPr>
            <a:endParaRPr kumimoji="0" lang="pt-BR" sz="3200" b="1" i="0" u="none" strike="noStrike" kern="0" cap="none" spc="0" normalizeH="0" baseline="0" noProof="0" dirty="0" smtClean="0">
              <a:ln>
                <a:noFill/>
              </a:ln>
              <a:effectLst/>
              <a:uLnTx/>
              <a:uFillTx/>
            </a:endParaRPr>
          </a:p>
          <a:p>
            <a:pPr marR="0" lvl="0" algn="ctr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pt-BR" sz="3200" b="1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ESSES PROCEDIMENTOS </a:t>
            </a: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SÃO REALIZADOS PELA EQUIPE DE </a:t>
            </a:r>
            <a:r>
              <a:rPr lang="pt-BR" sz="3200" kern="0" dirty="0" smtClean="0"/>
              <a:t>PROFISSIOMAIS</a:t>
            </a:r>
            <a:r>
              <a:rPr kumimoji="0" lang="pt-BR" sz="3200" b="0" i="0" u="none" strike="noStrike" kern="0" cap="none" spc="0" normalizeH="0" baseline="0" noProof="0" dirty="0" smtClean="0">
                <a:ln>
                  <a:noFill/>
                </a:ln>
                <a:effectLst/>
                <a:uLnTx/>
                <a:uFillTx/>
              </a:rPr>
              <a:t> DA UPA DO MUNICÍPIO DE ANCHIETA-SC.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2090057" y="510639"/>
            <a:ext cx="88589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/>
              <a:t>Unidade de Pronto Atendimento – Hospital  </a:t>
            </a:r>
            <a:endParaRPr lang="pt-BR" sz="3600" b="1" dirty="0"/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703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4472" y="0"/>
            <a:ext cx="917528" cy="534390"/>
          </a:xfrm>
          <a:prstGeom prst="rect">
            <a:avLst/>
          </a:prstGeom>
        </p:spPr>
      </p:pic>
      <p:sp>
        <p:nvSpPr>
          <p:cNvPr id="5" name="Retângulo 4"/>
          <p:cNvSpPr/>
          <p:nvPr/>
        </p:nvSpPr>
        <p:spPr>
          <a:xfrm>
            <a:off x="201882" y="33874"/>
            <a:ext cx="1107259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3200" b="1" dirty="0"/>
              <a:t>Unidade de Pronto Atendimento – </a:t>
            </a:r>
            <a:r>
              <a:rPr lang="pt-BR" sz="3200" b="1" dirty="0" smtClean="0"/>
              <a:t>Hospital (set a dez/2021 </a:t>
            </a:r>
            <a:endParaRPr lang="pt-BR" sz="3200" b="1" dirty="0"/>
          </a:p>
        </p:txBody>
      </p:sp>
      <p:sp>
        <p:nvSpPr>
          <p:cNvPr id="8" name="CaixaDeTexto 7"/>
          <p:cNvSpPr txBox="1"/>
          <p:nvPr/>
        </p:nvSpPr>
        <p:spPr>
          <a:xfrm>
            <a:off x="201881" y="6578930"/>
            <a:ext cx="27194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Fonte: RANG/2021 </a:t>
            </a:r>
            <a:endParaRPr lang="pt-BR" dirty="0"/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9397299"/>
              </p:ext>
            </p:extLst>
          </p:nvPr>
        </p:nvGraphicFramePr>
        <p:xfrm>
          <a:off x="201882" y="618649"/>
          <a:ext cx="11543231" cy="5572067"/>
        </p:xfrm>
        <a:graphic>
          <a:graphicData uri="http://schemas.openxmlformats.org/drawingml/2006/table">
            <a:tbl>
              <a:tblPr/>
              <a:tblGrid>
                <a:gridCol w="9588539"/>
                <a:gridCol w="1954692"/>
              </a:tblGrid>
              <a:tr h="225977">
                <a:tc>
                  <a:txBody>
                    <a:bodyPr/>
                    <a:lstStyle/>
                    <a:p>
                      <a:pPr algn="l"/>
                      <a:r>
                        <a:rPr lang="pt-BR" sz="1600" b="1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Procedimentos</a:t>
                      </a:r>
                      <a:endParaRPr lang="pt-BR" sz="1600" dirty="0">
                        <a:solidFill>
                          <a:srgbClr val="495057"/>
                        </a:solidFill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pt-BR" sz="1600" b="1" dirty="0">
                          <a:solidFill>
                            <a:srgbClr val="000000"/>
                          </a:solidFill>
                          <a:effectLst/>
                          <a:latin typeface="Open Sans"/>
                        </a:rPr>
                        <a:t>Quantidade</a:t>
                      </a:r>
                      <a:endParaRPr lang="pt-BR" sz="1600" dirty="0">
                        <a:solidFill>
                          <a:srgbClr val="495057"/>
                        </a:solidFill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E9EC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9FA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CONSULTA MEDICA EM ATENÇÃO PRIMÁRIA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0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2.350</a:t>
                      </a:r>
                      <a:endParaRPr lang="pt-BR" sz="1600" dirty="0"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FD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AFERIÇÃO DE TEMPERATURA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0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A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2.031</a:t>
                      </a:r>
                      <a:endParaRPr lang="pt-BR" sz="1600" dirty="0"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5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A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AFERIÇÃO DE PRESSÃO ARTERIAL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A8A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A5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5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1.907</a:t>
                      </a:r>
                      <a:endParaRPr lang="pt-BR" sz="1600" dirty="0"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A8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F2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MEDIÇÃO DE PESO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005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F2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54A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F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546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D0F2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F2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F2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GLICEMIA CAPILAR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D0F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F5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F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102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2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F6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CONSULTA PRÉ-NATAL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F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FA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74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0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EXERESE DE TUMOR DE PELE E ANEXOS / CISTO SEBACEO / LIPOMA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00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0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6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26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D00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00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00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 dirty="0">
                          <a:effectLst/>
                        </a:rPr>
                        <a:t>RETIRADA DE PONTOS DE CIRURGIAS (POR PACIENTE)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6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23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3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0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ADMINISTRAÇÃO DE MEDICAMENTOS POR VIA INTRAMUSCULAR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06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6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17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0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0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07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CIRURGIA DE UNHA (CANTOPLASTIA)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50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9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5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A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0F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CONSULTA PUERPERAL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509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93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4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94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ADMINISTRAÇÃO DE MEDICAMENTOS POR VIA ENDOVENOSA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0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FBEC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4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28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98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8984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CONSULTA DE PROFISSIONAIS DE NÍVEL SUPERIOR NA ATENÇÃO PRIMÁRIA (EXCETO MÉDICO)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50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0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3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A8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B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A8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CURATIVO ESPECIAL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D0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09F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0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2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A8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A8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A892F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>
                          <a:effectLst/>
                        </a:rPr>
                        <a:t>ATENDIMENTO DE URGÊNCIA EM ATENÇÃO BÁSICA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A0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0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>
                          <a:effectLst/>
                        </a:rPr>
                        <a:t>2</a:t>
                      </a: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00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A3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80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25977">
                <a:tc>
                  <a:txBody>
                    <a:bodyPr/>
                    <a:lstStyle/>
                    <a:p>
                      <a:r>
                        <a:rPr lang="pt-BR" sz="1600" dirty="0" smtClean="0">
                          <a:effectLst/>
                        </a:rPr>
                        <a:t>Outros</a:t>
                      </a:r>
                      <a:r>
                        <a:rPr lang="pt-BR" sz="1600" baseline="0" dirty="0" smtClean="0">
                          <a:effectLst/>
                        </a:rPr>
                        <a:t> procedimentos </a:t>
                      </a:r>
                      <a:endParaRPr lang="pt-BR" sz="1600" dirty="0"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28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sz="1600" dirty="0" smtClean="0">
                          <a:effectLst/>
                        </a:rPr>
                        <a:t>6</a:t>
                      </a:r>
                      <a:endParaRPr lang="pt-BR" sz="1600" dirty="0"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80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80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80A77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289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5181">
                <a:tc>
                  <a:txBody>
                    <a:bodyPr/>
                    <a:lstStyle/>
                    <a:p>
                      <a:r>
                        <a:rPr lang="pt-BR" sz="2000" b="1" dirty="0" smtClean="0">
                          <a:effectLst/>
                        </a:rPr>
                        <a:t>Total de procedimentos </a:t>
                      </a:r>
                      <a:endParaRPr lang="pt-BR" sz="2000" b="1" dirty="0"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A80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A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00AE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809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altLang="pt-BR" sz="1800" b="1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-apple-system"/>
                          <a:ea typeface="+mn-ea"/>
                          <a:cs typeface="Arial" pitchFamily="34" charset="0"/>
                        </a:rPr>
                        <a:t>7.102</a:t>
                      </a:r>
                      <a:endParaRPr kumimoji="0" lang="pt-BR" altLang="pt-BR" sz="18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algn="r"/>
                      <a:endParaRPr lang="pt-BR" sz="1600" dirty="0">
                        <a:effectLst/>
                      </a:endParaRPr>
                    </a:p>
                  </a:txBody>
                  <a:tcPr marL="44859" marR="44859" marT="22430" marB="22430" anchor="ctr">
                    <a:lnL w="12700" cap="flat" cmpd="sng" algn="ctr">
                      <a:solidFill>
                        <a:srgbClr val="000A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A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99F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A7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76007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/>
          <p:cNvSpPr/>
          <p:nvPr/>
        </p:nvSpPr>
        <p:spPr>
          <a:xfrm>
            <a:off x="1050750" y="6311734"/>
            <a:ext cx="8687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"/>
            <a:r>
              <a:rPr lang="pt-BR" dirty="0">
                <a:solidFill>
                  <a:srgbClr val="000000"/>
                </a:solidFill>
              </a:rPr>
              <a:t>Fonte: e-SUS - Atenção Básica Ministério da </a:t>
            </a:r>
            <a:r>
              <a:rPr lang="pt-BR" dirty="0" smtClean="0">
                <a:solidFill>
                  <a:srgbClr val="000000"/>
                </a:solidFill>
              </a:rPr>
              <a:t>Saúde, </a:t>
            </a:r>
            <a:r>
              <a:rPr lang="pt-BR" dirty="0" err="1" smtClean="0">
                <a:solidFill>
                  <a:srgbClr val="000000"/>
                </a:solidFill>
              </a:rPr>
              <a:t>Rang</a:t>
            </a:r>
            <a:r>
              <a:rPr lang="pt-BR" dirty="0">
                <a:solidFill>
                  <a:srgbClr val="000000"/>
                </a:solidFill>
              </a:rPr>
              <a:t> </a:t>
            </a:r>
            <a:r>
              <a:rPr lang="pt-BR" dirty="0" smtClean="0">
                <a:solidFill>
                  <a:srgbClr val="000000"/>
                </a:solidFill>
              </a:rPr>
              <a:t>e  Departamento de Saúde </a:t>
            </a:r>
            <a:endParaRPr lang="pt-BR" dirty="0">
              <a:solidFill>
                <a:srgbClr val="000000"/>
              </a:solidFill>
            </a:endParaRPr>
          </a:p>
        </p:txBody>
      </p:sp>
      <p:pic>
        <p:nvPicPr>
          <p:cNvPr id="4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1"/>
            <a:ext cx="1793173" cy="843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896587" y="719298"/>
            <a:ext cx="11038115" cy="55122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 smtClean="0"/>
              <a:t>Consolidado  - 3º Quadrimestre/2021</a:t>
            </a:r>
            <a:endParaRPr lang="pt-BR" sz="2800" b="1" u="sng" dirty="0"/>
          </a:p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pt-BR" sz="2800" b="1" u="sng" dirty="0"/>
              <a:t>Principais procedimentos desenvolvidos por área de atuação  - 4 meses – </a:t>
            </a:r>
            <a:r>
              <a:rPr lang="pt-BR" sz="2800" b="1" u="sng" dirty="0" smtClean="0"/>
              <a:t>Setembro </a:t>
            </a:r>
            <a:r>
              <a:rPr lang="pt-BR" sz="2800" b="1" u="sng" dirty="0"/>
              <a:t>a </a:t>
            </a:r>
            <a:r>
              <a:rPr lang="pt-BR" sz="2800" b="1" u="sng" dirty="0" smtClean="0"/>
              <a:t>Dezembro/2021</a:t>
            </a:r>
            <a:endParaRPr lang="pt-BR" sz="2800" b="1" u="sng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endParaRPr lang="pt-BR" sz="2800" b="1" u="sng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Procedimentos individuais conforme </a:t>
            </a:r>
            <a:r>
              <a:rPr lang="pt-BR" sz="2800" dirty="0" smtClean="0"/>
              <a:t>registro (</a:t>
            </a:r>
            <a:r>
              <a:rPr lang="pt-BR" sz="2800" dirty="0" err="1" smtClean="0"/>
              <a:t>Rang</a:t>
            </a:r>
            <a:r>
              <a:rPr lang="pt-BR" sz="2800" dirty="0" smtClean="0"/>
              <a:t>) </a:t>
            </a:r>
            <a:r>
              <a:rPr lang="pt-BR" sz="2800" b="1" dirty="0"/>
              <a:t>– </a:t>
            </a:r>
            <a:r>
              <a:rPr lang="pt-BR" sz="2800" b="1" dirty="0" smtClean="0"/>
              <a:t>32.093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/>
              <a:t>Procedimentos E-SUS – Maio a agosto – </a:t>
            </a:r>
            <a:r>
              <a:rPr lang="pt-BR" sz="2800" b="1" dirty="0" smtClean="0"/>
              <a:t>58.600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/>
              <a:t>Procedimento Pronto Atendimento </a:t>
            </a:r>
            <a:r>
              <a:rPr lang="pt-BR" sz="2800" b="1" dirty="0" smtClean="0"/>
              <a:t>– 7.102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 smtClean="0"/>
              <a:t>Visitas ACS </a:t>
            </a:r>
            <a:r>
              <a:rPr lang="pt-BR" sz="2800" b="1" dirty="0"/>
              <a:t>– </a:t>
            </a:r>
            <a:r>
              <a:rPr lang="pt-BR" sz="2800" b="1" dirty="0" smtClean="0"/>
              <a:t>1.143</a:t>
            </a:r>
            <a:endParaRPr lang="pt-BR" sz="2800" b="1" dirty="0"/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dirty="0"/>
              <a:t>Agentes de Endemias </a:t>
            </a:r>
            <a:r>
              <a:rPr lang="pt-BR" sz="2800" b="1" dirty="0"/>
              <a:t>– </a:t>
            </a:r>
            <a:r>
              <a:rPr lang="pt-BR" sz="2800" b="1" dirty="0" smtClean="0"/>
              <a:t>2.724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b="1" dirty="0" smtClean="0"/>
              <a:t>Procedimentos </a:t>
            </a:r>
            <a:r>
              <a:rPr lang="pt-BR" sz="2800" b="1" dirty="0" err="1" smtClean="0"/>
              <a:t>Vig</a:t>
            </a:r>
            <a:r>
              <a:rPr lang="pt-BR" sz="2800" b="1" dirty="0" smtClean="0"/>
              <a:t>, Sanitária -  3.523 </a:t>
            </a:r>
          </a:p>
          <a:p>
            <a:pPr>
              <a:lnSpc>
                <a:spcPct val="90000"/>
              </a:lnSpc>
              <a:spcBef>
                <a:spcPts val="1000"/>
              </a:spcBef>
            </a:pPr>
            <a:r>
              <a:rPr lang="pt-BR" sz="2800" b="1" dirty="0" smtClean="0"/>
              <a:t>Viagens TFD - 530</a:t>
            </a:r>
            <a:endParaRPr lang="pt-BR" sz="2800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080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152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838200" y="3886994"/>
          <a:ext cx="10515600" cy="228600"/>
        </p:xfrm>
        <a:graphic>
          <a:graphicData uri="http://schemas.openxmlformats.org/drawingml/2006/table">
            <a:tbl>
              <a:tblPr firstRow="1" firstCol="1" bandRow="1"/>
              <a:tblGrid>
                <a:gridCol w="10515600"/>
              </a:tblGrid>
              <a:tr h="0">
                <a:tc>
                  <a:txBody>
                    <a:bodyPr/>
                    <a:lstStyle/>
                    <a:p>
                      <a:endParaRPr lang="pt-BR" sz="1000" dirty="0">
                        <a:effectLst/>
                        <a:latin typeface="Liberation Serif"/>
                      </a:endParaRPr>
                    </a:p>
                  </a:txBody>
                  <a:tcPr marL="38100" marR="3810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38200" y="388778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t-BR"/>
          </a:p>
        </p:txBody>
      </p:sp>
      <p:sp>
        <p:nvSpPr>
          <p:cNvPr id="5" name="Retângulo 4"/>
          <p:cNvSpPr/>
          <p:nvPr/>
        </p:nvSpPr>
        <p:spPr>
          <a:xfrm>
            <a:off x="838200" y="0"/>
            <a:ext cx="1044335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pt-BR" sz="2800" b="1" dirty="0">
                <a:solidFill>
                  <a:prstClr val="black"/>
                </a:solidFill>
              </a:rPr>
              <a:t>3</a:t>
            </a:r>
            <a:r>
              <a:rPr lang="pt-BR" sz="2800" b="1" dirty="0" smtClean="0">
                <a:solidFill>
                  <a:prstClr val="black"/>
                </a:solidFill>
              </a:rPr>
              <a:t>º </a:t>
            </a:r>
            <a:r>
              <a:rPr lang="pt-BR" sz="2800" b="1" dirty="0">
                <a:solidFill>
                  <a:prstClr val="black"/>
                </a:solidFill>
              </a:rPr>
              <a:t>Quadrimestre </a:t>
            </a:r>
            <a:r>
              <a:rPr lang="pt-BR" sz="2800" b="1" dirty="0" smtClean="0">
                <a:solidFill>
                  <a:prstClr val="black"/>
                </a:solidFill>
              </a:rPr>
              <a:t>– setembro a dezembro/2021 </a:t>
            </a:r>
            <a:r>
              <a:rPr lang="pt-BR" sz="2800" b="1" dirty="0">
                <a:solidFill>
                  <a:prstClr val="black"/>
                </a:solidFill>
              </a:rPr>
              <a:t>– Aplicação 15% </a:t>
            </a:r>
          </a:p>
        </p:txBody>
      </p:sp>
      <p:sp>
        <p:nvSpPr>
          <p:cNvPr id="2" name="CaixaDeTexto 1"/>
          <p:cNvSpPr txBox="1"/>
          <p:nvPr/>
        </p:nvSpPr>
        <p:spPr>
          <a:xfrm>
            <a:off x="653143" y="1270660"/>
            <a:ext cx="10070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dirty="0" smtClean="0"/>
              <a:t>Observação:   Relatório financeiro postado no grupo do conselho de saúde </a:t>
            </a:r>
            <a:endParaRPr lang="pt-BR" sz="3600" dirty="0"/>
          </a:p>
        </p:txBody>
      </p:sp>
    </p:spTree>
    <p:extLst>
      <p:ext uri="{BB962C8B-B14F-4D97-AF65-F5344CB8AC3E}">
        <p14:creationId xmlns:p14="http://schemas.microsoft.com/office/powerpoint/2010/main" val="17773226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923" y="0"/>
            <a:ext cx="6059488" cy="971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79" y="1080656"/>
            <a:ext cx="11756572" cy="54086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CaixaDeTexto 1"/>
          <p:cNvSpPr txBox="1"/>
          <p:nvPr/>
        </p:nvSpPr>
        <p:spPr>
          <a:xfrm>
            <a:off x="8763989" y="5830785"/>
            <a:ext cx="1983179" cy="36933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endParaRPr lang="pt-BR" dirty="0"/>
          </a:p>
        </p:txBody>
      </p:sp>
      <p:sp>
        <p:nvSpPr>
          <p:cNvPr id="3" name="Retângulo 2"/>
          <p:cNvSpPr/>
          <p:nvPr/>
        </p:nvSpPr>
        <p:spPr>
          <a:xfrm>
            <a:off x="293456" y="6489266"/>
            <a:ext cx="34823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pt-BR" dirty="0">
                <a:solidFill>
                  <a:prstClr val="black"/>
                </a:solidFill>
              </a:rPr>
              <a:t>Fonte: Setor Contábil da prefeitura </a:t>
            </a:r>
          </a:p>
        </p:txBody>
      </p:sp>
    </p:spTree>
    <p:extLst>
      <p:ext uri="{BB962C8B-B14F-4D97-AF65-F5344CB8AC3E}">
        <p14:creationId xmlns:p14="http://schemas.microsoft.com/office/powerpoint/2010/main" val="138117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627188" y="3144838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pt-BR" smtClean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tângulo 5"/>
          <p:cNvSpPr/>
          <p:nvPr/>
        </p:nvSpPr>
        <p:spPr>
          <a:xfrm>
            <a:off x="653143" y="0"/>
            <a:ext cx="1062841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b="1" dirty="0">
                <a:solidFill>
                  <a:prstClr val="black"/>
                </a:solidFill>
              </a:rPr>
              <a:t>3</a:t>
            </a:r>
            <a:r>
              <a:rPr lang="pt-BR" sz="2800" b="1" dirty="0" smtClean="0">
                <a:solidFill>
                  <a:prstClr val="black"/>
                </a:solidFill>
              </a:rPr>
              <a:t>º </a:t>
            </a:r>
            <a:r>
              <a:rPr lang="pt-BR" sz="2800" b="1" dirty="0">
                <a:solidFill>
                  <a:prstClr val="black"/>
                </a:solidFill>
              </a:rPr>
              <a:t>Quadrimestre - Janeiro a </a:t>
            </a:r>
            <a:r>
              <a:rPr lang="pt-BR" sz="2800" b="1" dirty="0" smtClean="0">
                <a:solidFill>
                  <a:prstClr val="black"/>
                </a:solidFill>
              </a:rPr>
              <a:t>Dezembro/2021 </a:t>
            </a:r>
            <a:r>
              <a:rPr lang="pt-BR" sz="2800" b="1" dirty="0">
                <a:solidFill>
                  <a:prstClr val="black"/>
                </a:solidFill>
              </a:rPr>
              <a:t>– Aplicação 15</a:t>
            </a:r>
            <a:r>
              <a:rPr lang="pt-BR" sz="2800" b="1" dirty="0" smtClean="0">
                <a:solidFill>
                  <a:prstClr val="black"/>
                </a:solidFill>
              </a:rPr>
              <a:t>%</a:t>
            </a:r>
          </a:p>
          <a:p>
            <a:pPr algn="ctr"/>
            <a:r>
              <a:rPr lang="pt-BR" sz="2800" b="1" dirty="0" smtClean="0">
                <a:solidFill>
                  <a:prstClr val="black"/>
                </a:solidFill>
              </a:rPr>
              <a:t>Resumo: </a:t>
            </a:r>
            <a:endParaRPr lang="pt-BR" sz="2800" b="1" dirty="0">
              <a:solidFill>
                <a:prstClr val="black"/>
              </a:solidFill>
            </a:endParaRPr>
          </a:p>
        </p:txBody>
      </p:sp>
      <p:graphicFrame>
        <p:nvGraphicFramePr>
          <p:cNvPr id="2" name="Tabela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9473742"/>
              </p:ext>
            </p:extLst>
          </p:nvPr>
        </p:nvGraphicFramePr>
        <p:xfrm>
          <a:off x="451262" y="1078532"/>
          <a:ext cx="10794494" cy="4920643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816774"/>
                <a:gridCol w="2988860"/>
                <a:gridCol w="2988860"/>
              </a:tblGrid>
              <a:tr h="789845">
                <a:tc>
                  <a:txBody>
                    <a:bodyPr/>
                    <a:lstStyle/>
                    <a:p>
                      <a:pPr marL="16764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endParaRPr lang="pt-BR" sz="2000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                  Empenhadas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Despesas Liquidadas</a:t>
                      </a:r>
                      <a:endParaRPr lang="pt-BR" sz="20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</a:tr>
              <a:tr h="438095">
                <a:tc>
                  <a:txBody>
                    <a:bodyPr/>
                    <a:lstStyle/>
                    <a:p>
                      <a:pPr marL="16764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Arial" panose="020B0604020202020204" pitchFamily="34" charset="0"/>
                        <a:buNone/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Receita bruta de Impostos e </a:t>
                      </a: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</a:rPr>
                        <a:t>Transferências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20.248.003,71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  <a:tc>
                  <a:txBody>
                    <a:bodyPr/>
                    <a:lstStyle/>
                    <a:p>
                      <a:pPr marL="0" marR="0" lvl="0" indent="900430" algn="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20.248.003,71</a:t>
                      </a:r>
                    </a:p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635" marB="0"/>
                </a:tc>
              </a:tr>
              <a:tr h="603155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Despesas na função </a:t>
                      </a: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</a:rPr>
                        <a:t>saúde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8.904.482,27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8.525.029,24</a:t>
                      </a:r>
                    </a:p>
                  </a:txBody>
                  <a:tcPr marL="9525" marR="9525" marT="9525" marB="0"/>
                </a:tc>
              </a:tr>
              <a:tr h="532263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solidFill>
                            <a:schemeClr val="tx1"/>
                          </a:solidFill>
                          <a:effectLst/>
                        </a:rPr>
                        <a:t>Deduções </a:t>
                      </a: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</a:rPr>
                        <a:t>(despesas realizadas</a:t>
                      </a:r>
                      <a:r>
                        <a:rPr lang="pt-BR" sz="2000" baseline="0" dirty="0" smtClean="0">
                          <a:solidFill>
                            <a:schemeClr val="tx1"/>
                          </a:solidFill>
                          <a:effectLst/>
                        </a:rPr>
                        <a:t> com recursos vinculados e superávit de próprios)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3.795.582,86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3.523.488,06</a:t>
                      </a:r>
                      <a:endParaRPr lang="pt-BR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532262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</a:rPr>
                        <a:t>Despesas para efeito de cálculo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effectLst/>
                        </a:rPr>
                        <a:t>5.108.899,41</a:t>
                      </a: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effectLst/>
                        </a:rPr>
                        <a:t>5.001.541,18</a:t>
                      </a:r>
                    </a:p>
                  </a:txBody>
                  <a:tcPr marL="9525" marR="9525" marT="9525" marB="0"/>
                </a:tc>
              </a:tr>
              <a:tr h="504967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Mínimo a ser aplicado – 15%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3.037.200,56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3.037.200,56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545911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>
                          <a:effectLst/>
                        </a:rPr>
                        <a:t>Aplicado à maior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2.071.698,85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1.964.340,62</a:t>
                      </a:r>
                      <a:endParaRPr lang="pt-BR" sz="20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/>
                </a:tc>
              </a:tr>
              <a:tr h="532263">
                <a:tc>
                  <a:txBody>
                    <a:bodyPr/>
                    <a:lstStyle/>
                    <a:p>
                      <a:pPr marL="16764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>
                          <a:effectLst/>
                        </a:rPr>
                        <a:t>Percentual aplicado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effectLst/>
                        </a:rPr>
                        <a:t>25,23%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indent="900430"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2000" b="1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24,70%</a:t>
                      </a:r>
                      <a:endParaRPr lang="pt-BR" sz="2000" b="1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>
                    <a:solidFill>
                      <a:srgbClr val="FFFF00"/>
                    </a:solidFill>
                  </a:tcPr>
                </a:tc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308759" y="6441765"/>
            <a:ext cx="48213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solidFill>
                  <a:prstClr val="black"/>
                </a:solidFill>
              </a:rPr>
              <a:t>Fonte: Setor Contábil da prefeitura </a:t>
            </a:r>
            <a:endParaRPr lang="pt-BR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607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1626919" y="811361"/>
            <a:ext cx="9559637" cy="50311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Prestação de Contas  3º Quadrimestre 2021</a:t>
            </a: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Conselho Municipal de Saúde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Secretaria </a:t>
            </a:r>
            <a:r>
              <a:rPr lang="pt-BR" sz="2400" dirty="0">
                <a:solidFill>
                  <a:prstClr val="black"/>
                </a:solidFill>
              </a:rPr>
              <a:t>Municipal de Saúde 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>
                <a:solidFill>
                  <a:prstClr val="black"/>
                </a:solidFill>
              </a:rPr>
              <a:t>Fundo municipal de </a:t>
            </a:r>
            <a:r>
              <a:rPr lang="pt-BR" sz="2400" dirty="0" smtClean="0">
                <a:solidFill>
                  <a:prstClr val="black"/>
                </a:solidFill>
              </a:rPr>
              <a:t>Saúde</a:t>
            </a: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Leitura da Resolução de aprovação nº 03/2022 </a:t>
            </a: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 smtClean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>
                <a:solidFill>
                  <a:prstClr val="black"/>
                </a:solidFill>
              </a:rPr>
              <a:t>Gestor: Martinhos </a:t>
            </a:r>
            <a:r>
              <a:rPr lang="pt-BR" sz="2400" dirty="0" err="1" smtClean="0">
                <a:solidFill>
                  <a:prstClr val="black"/>
                </a:solidFill>
              </a:rPr>
              <a:t>Scantamburlo</a:t>
            </a: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endParaRPr lang="pt-BR" sz="2400" dirty="0">
              <a:solidFill>
                <a:prstClr val="black"/>
              </a:solidFill>
            </a:endParaRPr>
          </a:p>
          <a:p>
            <a:pPr lvl="0" algn="ctr">
              <a:lnSpc>
                <a:spcPct val="90000"/>
              </a:lnSpc>
              <a:spcBef>
                <a:spcPts val="1000"/>
              </a:spcBef>
            </a:pPr>
            <a:r>
              <a:rPr lang="pt-BR" sz="2400" dirty="0" smtClean="0"/>
              <a:t>Anchieta  </a:t>
            </a:r>
            <a:r>
              <a:rPr lang="pt-BR" sz="2400" dirty="0"/>
              <a:t>– SC, </a:t>
            </a:r>
            <a:r>
              <a:rPr lang="pt-BR" sz="2400" dirty="0" smtClean="0"/>
              <a:t> 22 fevereiro  </a:t>
            </a:r>
            <a:r>
              <a:rPr lang="pt-BR" sz="2400" dirty="0"/>
              <a:t>de </a:t>
            </a:r>
            <a:r>
              <a:rPr lang="pt-BR" sz="2400" dirty="0" smtClean="0"/>
              <a:t>2022</a:t>
            </a:r>
            <a:endParaRPr lang="pt-BR" sz="2400" dirty="0"/>
          </a:p>
        </p:txBody>
      </p:sp>
      <p:pic>
        <p:nvPicPr>
          <p:cNvPr id="3" name="Picture 2" descr="Resultado de imagem para Brasão de municipio de Anchieta S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879" y="0"/>
            <a:ext cx="2215166" cy="1365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56945" y="0"/>
            <a:ext cx="1835055" cy="1268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4381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5919</TotalTime>
  <Words>1273</Words>
  <Application>Microsoft Office PowerPoint</Application>
  <PresentationFormat>Widescreen</PresentationFormat>
  <Paragraphs>450</Paragraphs>
  <Slides>18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18</vt:i4>
      </vt:variant>
    </vt:vector>
  </HeadingPairs>
  <TitlesOfParts>
    <vt:vector size="27" baseType="lpstr">
      <vt:lpstr>-apple-system</vt:lpstr>
      <vt:lpstr>Arial</vt:lpstr>
      <vt:lpstr>Calibri</vt:lpstr>
      <vt:lpstr>Calibri Light</vt:lpstr>
      <vt:lpstr>Liberation Serif</vt:lpstr>
      <vt:lpstr>Open Sans</vt:lpstr>
      <vt:lpstr>Times New Roman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Cliente Blue</dc:creator>
  <cp:lastModifiedBy>Microsoft</cp:lastModifiedBy>
  <cp:revision>227</cp:revision>
  <dcterms:created xsi:type="dcterms:W3CDTF">2017-09-25T03:42:27Z</dcterms:created>
  <dcterms:modified xsi:type="dcterms:W3CDTF">2022-02-22T17:39:30Z</dcterms:modified>
</cp:coreProperties>
</file>