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9" r:id="rId3"/>
    <p:sldId id="275" r:id="rId4"/>
    <p:sldId id="277" r:id="rId5"/>
    <p:sldId id="286" r:id="rId6"/>
    <p:sldId id="278" r:id="rId7"/>
    <p:sldId id="279" r:id="rId8"/>
    <p:sldId id="260" r:id="rId9"/>
    <p:sldId id="267" r:id="rId10"/>
    <p:sldId id="268" r:id="rId11"/>
    <p:sldId id="269" r:id="rId12"/>
    <p:sldId id="271" r:id="rId13"/>
    <p:sldId id="272" r:id="rId14"/>
    <p:sldId id="280" r:id="rId15"/>
    <p:sldId id="285" r:id="rId16"/>
    <p:sldId id="281" r:id="rId17"/>
    <p:sldId id="282" r:id="rId18"/>
    <p:sldId id="284" r:id="rId19"/>
    <p:sldId id="261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6263" autoAdjust="0"/>
  </p:normalViewPr>
  <p:slideViewPr>
    <p:cSldViewPr snapToGrid="0">
      <p:cViewPr varScale="1">
        <p:scale>
          <a:sx n="83" d="100"/>
          <a:sy n="83" d="100"/>
        </p:scale>
        <p:origin x="-222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2BB23F-FD6E-428B-A3D1-1FE13786654A}" type="datetimeFigureOut">
              <a:rPr lang="pt-BR" smtClean="0"/>
              <a:t>26/02/2020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19858A-C08A-4299-9C82-419119088F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3978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26/02/2020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1967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26/02/2020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5152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26/02/2020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443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26/02/2020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5783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26/02/2020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4301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26/02/2020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0664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26/02/2020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9811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26/02/2020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5344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26/02/2020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0666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26/02/2020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3504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26/02/2020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68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F42B7-56BB-4ECD-8086-F6BEEFF50BE8}" type="datetimeFigureOut">
              <a:rPr lang="pt-BR" smtClean="0"/>
              <a:t>26/02/2020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6446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31064" y="225631"/>
            <a:ext cx="11107545" cy="6282047"/>
          </a:xfrm>
        </p:spPr>
        <p:txBody>
          <a:bodyPr>
            <a:normAutofit fontScale="77500" lnSpcReduction="20000"/>
          </a:bodyPr>
          <a:lstStyle/>
          <a:p>
            <a:r>
              <a:rPr lang="pt-BR" sz="2800" b="1" u="sng" dirty="0" smtClean="0"/>
              <a:t> </a:t>
            </a:r>
            <a:endParaRPr lang="pt-BR" sz="2800" b="1" u="sng" dirty="0"/>
          </a:p>
          <a:p>
            <a:r>
              <a:rPr lang="pt-BR" sz="3600" b="1" dirty="0"/>
              <a:t>Secretaria Municipal de Saúde - ANCHIETA</a:t>
            </a:r>
          </a:p>
          <a:p>
            <a:r>
              <a:rPr lang="pt-BR" sz="3600" b="1" dirty="0" smtClean="0"/>
              <a:t>FMS - CNPJ</a:t>
            </a:r>
            <a:r>
              <a:rPr lang="pt-BR" sz="3600" b="1" dirty="0"/>
              <a:t>: </a:t>
            </a:r>
            <a:r>
              <a:rPr lang="pt-BR" sz="3600" b="1" dirty="0" smtClean="0"/>
              <a:t>11.243.552/0001- 47</a:t>
            </a:r>
            <a:endParaRPr lang="pt-BR" sz="3600" b="1" dirty="0"/>
          </a:p>
          <a:p>
            <a:endParaRPr lang="pt-BR" sz="3600" b="1" dirty="0" smtClean="0"/>
          </a:p>
          <a:p>
            <a:r>
              <a:rPr lang="pt-BR" sz="3600" b="1" dirty="0" smtClean="0"/>
              <a:t>Produção e Indicadores Financeiros </a:t>
            </a:r>
          </a:p>
          <a:p>
            <a:r>
              <a:rPr lang="pt-BR" sz="3600" b="1" dirty="0" smtClean="0"/>
              <a:t>  </a:t>
            </a:r>
            <a:endParaRPr lang="pt-BR" sz="3600" b="1" dirty="0"/>
          </a:p>
          <a:p>
            <a:r>
              <a:rPr lang="pt-BR" sz="3600" b="1" dirty="0" smtClean="0"/>
              <a:t>3º QUADRIMESTRE - PERÍODO DE SETEMBRO A DEZEMBRO - 2019</a:t>
            </a:r>
            <a:endParaRPr lang="pt-BR" sz="3600" dirty="0" smtClean="0"/>
          </a:p>
          <a:p>
            <a:pPr lvl="0"/>
            <a:endParaRPr lang="pt-BR" sz="2800" dirty="0" smtClean="0"/>
          </a:p>
          <a:p>
            <a:pPr lvl="0"/>
            <a:r>
              <a:rPr lang="pt-BR" sz="2800" b="1" dirty="0" smtClean="0"/>
              <a:t>AUDIÊNCIA PÚBLICA – </a:t>
            </a:r>
            <a:r>
              <a:rPr lang="pt-BR" sz="2800" b="1" dirty="0" smtClean="0"/>
              <a:t>26 </a:t>
            </a:r>
            <a:r>
              <a:rPr lang="pt-BR" sz="2800" b="1" dirty="0" smtClean="0"/>
              <a:t>Fevereiro de 2020</a:t>
            </a:r>
          </a:p>
          <a:p>
            <a:pPr lvl="0"/>
            <a:endParaRPr lang="pt-BR" sz="2800" dirty="0" smtClean="0"/>
          </a:p>
          <a:p>
            <a:pPr lvl="0"/>
            <a:r>
              <a:rPr lang="pt-BR" sz="2800" dirty="0" smtClean="0"/>
              <a:t>GESTOR: Martinhos </a:t>
            </a:r>
            <a:r>
              <a:rPr lang="pt-BR" sz="2800" dirty="0" err="1" smtClean="0"/>
              <a:t>Scantamburlo</a:t>
            </a:r>
            <a:r>
              <a:rPr lang="pt-BR" sz="2800" dirty="0" smtClean="0"/>
              <a:t>.</a:t>
            </a:r>
          </a:p>
          <a:p>
            <a:pPr lvl="0"/>
            <a:endParaRPr lang="pt-BR" sz="1800" dirty="0" smtClean="0"/>
          </a:p>
          <a:p>
            <a:pPr lvl="0"/>
            <a:endParaRPr lang="pt-BR" sz="1800" dirty="0" smtClean="0"/>
          </a:p>
          <a:p>
            <a:pPr lvl="0"/>
            <a:r>
              <a:rPr lang="pt-BR" sz="1800" dirty="0" smtClean="0"/>
              <a:t>http</a:t>
            </a:r>
            <a:r>
              <a:rPr lang="pt-BR" sz="1800" dirty="0"/>
              <a:t>://187.33.161.226:9099/biEsus.xhtml</a:t>
            </a:r>
          </a:p>
          <a:p>
            <a:pPr lvl="0"/>
            <a:endParaRPr lang="pt-BR" sz="1800" b="1" dirty="0" smtClean="0"/>
          </a:p>
          <a:p>
            <a:pPr lvl="0"/>
            <a:endParaRPr lang="pt-BR" sz="1800" b="1" dirty="0" smtClean="0"/>
          </a:p>
          <a:p>
            <a:pPr lvl="0"/>
            <a:r>
              <a:rPr lang="pt-BR" sz="1800" b="1" dirty="0" smtClean="0"/>
              <a:t>Fonte: </a:t>
            </a:r>
            <a:r>
              <a:rPr lang="pt-BR" sz="1800" b="1" dirty="0" err="1" smtClean="0"/>
              <a:t>Rang</a:t>
            </a:r>
            <a:r>
              <a:rPr lang="pt-BR" sz="1800" b="1" dirty="0" smtClean="0"/>
              <a:t>, SISREG e E-SUS Ministério da Saúde. </a:t>
            </a:r>
            <a:endParaRPr lang="pt-BR" sz="18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  <p:pic>
        <p:nvPicPr>
          <p:cNvPr id="1026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971303" cy="1648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36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042555" cy="122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771896" y="1223157"/>
            <a:ext cx="10759043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2400" dirty="0">
                <a:solidFill>
                  <a:prstClr val="black"/>
                </a:solidFill>
              </a:rPr>
              <a:t>Apresentação do SISREG – Sistema de encaminhamentos de pacientes para Tratamento Fora de Domicílio</a:t>
            </a:r>
          </a:p>
          <a:p>
            <a:pPr lvl="0"/>
            <a:endParaRPr lang="pt-BR" sz="2400" dirty="0">
              <a:solidFill>
                <a:prstClr val="black"/>
              </a:solidFill>
            </a:endParaRPr>
          </a:p>
          <a:p>
            <a:pPr lvl="0" algn="ctr"/>
            <a:r>
              <a:rPr lang="pt-BR" sz="2400" u="sng" dirty="0" smtClean="0">
                <a:solidFill>
                  <a:prstClr val="black"/>
                </a:solidFill>
              </a:rPr>
              <a:t>Transporte </a:t>
            </a:r>
            <a:r>
              <a:rPr lang="pt-BR" sz="2400" u="sng" dirty="0">
                <a:solidFill>
                  <a:prstClr val="black"/>
                </a:solidFill>
              </a:rPr>
              <a:t>de Pacientes para Fora de Domicílio </a:t>
            </a:r>
            <a:r>
              <a:rPr lang="pt-BR" sz="2400" u="sng" dirty="0" smtClean="0">
                <a:solidFill>
                  <a:prstClr val="black"/>
                </a:solidFill>
              </a:rPr>
              <a:t>– TFD – Setembro a dezembro/2019</a:t>
            </a:r>
          </a:p>
          <a:p>
            <a:pPr lvl="0" algn="ctr"/>
            <a:endParaRPr lang="pt-BR" sz="2400" u="sng" dirty="0" smtClean="0">
              <a:solidFill>
                <a:prstClr val="black"/>
              </a:solidFill>
            </a:endParaRPr>
          </a:p>
          <a:p>
            <a:pPr lvl="0" algn="ctr"/>
            <a:endParaRPr lang="pt-BR" sz="2400" u="sng" dirty="0" smtClean="0">
              <a:solidFill>
                <a:prstClr val="black"/>
              </a:solidFill>
            </a:endParaRPr>
          </a:p>
          <a:p>
            <a:pPr lvl="0" algn="ctr"/>
            <a:endParaRPr lang="pt-BR" sz="2400" dirty="0">
              <a:solidFill>
                <a:prstClr val="black"/>
              </a:solidFill>
            </a:endParaRPr>
          </a:p>
          <a:p>
            <a:pPr lvl="0" algn="ctr"/>
            <a:r>
              <a:rPr lang="pt-BR" sz="3200" dirty="0" smtClean="0">
                <a:solidFill>
                  <a:prstClr val="black"/>
                </a:solidFill>
              </a:rPr>
              <a:t>Número de viagens – </a:t>
            </a:r>
            <a:r>
              <a:rPr lang="pt-BR" sz="3200" b="1" u="sng" dirty="0" smtClean="0">
                <a:solidFill>
                  <a:prstClr val="black"/>
                </a:solidFill>
              </a:rPr>
              <a:t>567</a:t>
            </a:r>
          </a:p>
          <a:p>
            <a:pPr lvl="0" algn="ctr"/>
            <a:endParaRPr lang="pt-BR" sz="3200" dirty="0">
              <a:solidFill>
                <a:prstClr val="black"/>
              </a:solidFill>
            </a:endParaRPr>
          </a:p>
          <a:p>
            <a:pPr lvl="0" algn="ctr"/>
            <a:r>
              <a:rPr lang="pt-BR" sz="3200" dirty="0" smtClean="0">
                <a:solidFill>
                  <a:prstClr val="black"/>
                </a:solidFill>
              </a:rPr>
              <a:t>Número de pacientes e acompanhantes – </a:t>
            </a:r>
            <a:r>
              <a:rPr lang="pt-BR" sz="3200" b="1" u="sng" dirty="0" smtClean="0">
                <a:solidFill>
                  <a:prstClr val="black"/>
                </a:solidFill>
              </a:rPr>
              <a:t>2.869 </a:t>
            </a:r>
          </a:p>
          <a:p>
            <a:pPr lvl="0" algn="ctr"/>
            <a:endParaRPr lang="pt-BR" sz="2400" u="sng" dirty="0">
              <a:solidFill>
                <a:prstClr val="black"/>
              </a:solidFill>
            </a:endParaRPr>
          </a:p>
          <a:p>
            <a:pPr lvl="0" algn="ctr"/>
            <a:endParaRPr lang="pt-BR" sz="2400" u="sng" dirty="0" smtClean="0">
              <a:solidFill>
                <a:prstClr val="black"/>
              </a:solidFill>
            </a:endParaRPr>
          </a:p>
          <a:p>
            <a:pPr lvl="0" algn="ctr"/>
            <a:endParaRPr lang="pt-BR" sz="2400" u="sng" dirty="0" smtClean="0">
              <a:solidFill>
                <a:prstClr val="black"/>
              </a:solidFill>
            </a:endParaRPr>
          </a:p>
          <a:p>
            <a:pPr lvl="0" algn="ctr"/>
            <a:endParaRPr lang="pt-BR" sz="2400" u="sng" dirty="0">
              <a:solidFill>
                <a:prstClr val="black"/>
              </a:solidFill>
            </a:endParaRPr>
          </a:p>
          <a:p>
            <a:pPr lvl="0" algn="ctr"/>
            <a:endParaRPr lang="pt-BR" sz="2400" u="sng" dirty="0">
              <a:solidFill>
                <a:prstClr val="black"/>
              </a:solidFill>
            </a:endParaRPr>
          </a:p>
          <a:p>
            <a:pPr lvl="0" algn="ctr"/>
            <a:endParaRPr lang="pt-BR" sz="2400" u="sng" dirty="0">
              <a:solidFill>
                <a:prstClr val="black"/>
              </a:solidFill>
            </a:endParaRPr>
          </a:p>
          <a:p>
            <a:pPr lvl="0"/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695299" y="237506"/>
            <a:ext cx="8312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PRESTAÇÃO DE CONTA DO 3º QUADRIMENSTRE 2019</a:t>
            </a:r>
            <a:endParaRPr lang="pt-BR" sz="2400" dirty="0"/>
          </a:p>
        </p:txBody>
      </p:sp>
      <p:sp>
        <p:nvSpPr>
          <p:cNvPr id="6" name="Retângulo 5"/>
          <p:cNvSpPr/>
          <p:nvPr/>
        </p:nvSpPr>
        <p:spPr>
          <a:xfrm>
            <a:off x="2042556" y="6461213"/>
            <a:ext cx="27521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1200" dirty="0">
                <a:solidFill>
                  <a:prstClr val="black"/>
                </a:solidFill>
              </a:rPr>
              <a:t>Fonte: </a:t>
            </a:r>
            <a:r>
              <a:rPr lang="pt-BR" sz="1200" dirty="0" err="1" smtClean="0">
                <a:solidFill>
                  <a:prstClr val="black"/>
                </a:solidFill>
              </a:rPr>
              <a:t>Rang</a:t>
            </a:r>
            <a:r>
              <a:rPr lang="pt-BR" sz="1200" dirty="0" smtClean="0">
                <a:solidFill>
                  <a:prstClr val="black"/>
                </a:solidFill>
              </a:rPr>
              <a:t>/SISREG 2018 – setor do TFD </a:t>
            </a:r>
            <a:endParaRPr lang="pt-BR" sz="1200" dirty="0">
              <a:solidFill>
                <a:prstClr val="black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60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686790" y="259278"/>
            <a:ext cx="11435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997527" y="0"/>
            <a:ext cx="96308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2400" dirty="0">
                <a:solidFill>
                  <a:prstClr val="black"/>
                </a:solidFill>
              </a:rPr>
              <a:t>PRESTAÇÃO DE CONTA DO </a:t>
            </a:r>
            <a:r>
              <a:rPr lang="pt-BR" sz="2400" dirty="0" smtClean="0">
                <a:solidFill>
                  <a:prstClr val="black"/>
                </a:solidFill>
              </a:rPr>
              <a:t>3º </a:t>
            </a:r>
            <a:r>
              <a:rPr lang="pt-BR" sz="2400" dirty="0">
                <a:solidFill>
                  <a:prstClr val="black"/>
                </a:solidFill>
              </a:rPr>
              <a:t>QUADRIMENSTRE </a:t>
            </a:r>
            <a:r>
              <a:rPr lang="pt-BR" sz="2400" dirty="0" smtClean="0">
                <a:solidFill>
                  <a:prstClr val="black"/>
                </a:solidFill>
              </a:rPr>
              <a:t>2019</a:t>
            </a:r>
          </a:p>
          <a:p>
            <a:pPr lvl="0" algn="ctr"/>
            <a:r>
              <a:rPr lang="pt-BR" sz="2400" dirty="0" smtClean="0">
                <a:solidFill>
                  <a:prstClr val="black"/>
                </a:solidFill>
              </a:rPr>
              <a:t>Procedimentos individuais </a:t>
            </a:r>
            <a:endParaRPr lang="pt-BR" sz="2400" dirty="0">
              <a:solidFill>
                <a:prstClr val="black"/>
              </a:solidFill>
            </a:endParaRPr>
          </a:p>
        </p:txBody>
      </p:sp>
      <p:pic>
        <p:nvPicPr>
          <p:cNvPr id="6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793173" cy="84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" y="843149"/>
            <a:ext cx="11441430" cy="5694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119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104405" y="95003"/>
            <a:ext cx="96783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2400" dirty="0">
                <a:solidFill>
                  <a:prstClr val="black"/>
                </a:solidFill>
              </a:rPr>
              <a:t>PRESTAÇÃO DE CONTA DO 3</a:t>
            </a:r>
            <a:r>
              <a:rPr lang="pt-BR" sz="2400" dirty="0" smtClean="0">
                <a:solidFill>
                  <a:prstClr val="black"/>
                </a:solidFill>
              </a:rPr>
              <a:t>º </a:t>
            </a:r>
            <a:r>
              <a:rPr lang="pt-BR" sz="2400" dirty="0">
                <a:solidFill>
                  <a:prstClr val="black"/>
                </a:solidFill>
              </a:rPr>
              <a:t>QUADRIMENSTRE 2019</a:t>
            </a:r>
          </a:p>
        </p:txBody>
      </p:sp>
      <p:pic>
        <p:nvPicPr>
          <p:cNvPr id="7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8" y="1"/>
            <a:ext cx="1401287" cy="66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9" y="665018"/>
            <a:ext cx="11942122" cy="6021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693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08" y="843148"/>
            <a:ext cx="11602192" cy="5428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4013860" y="6272082"/>
            <a:ext cx="80158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b="1" u="sng" dirty="0">
                <a:solidFill>
                  <a:prstClr val="black"/>
                </a:solidFill>
              </a:rPr>
              <a:t>Total de </a:t>
            </a:r>
            <a:r>
              <a:rPr lang="pt-BR" sz="2800" b="1" u="sng" dirty="0" smtClean="0">
                <a:solidFill>
                  <a:prstClr val="black"/>
                </a:solidFill>
              </a:rPr>
              <a:t>Procedimentos registrados                   18.527</a:t>
            </a:r>
            <a:endParaRPr lang="pt-BR" sz="2800" b="1" u="sng" dirty="0">
              <a:solidFill>
                <a:prstClr val="black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615044" y="159603"/>
            <a:ext cx="75487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2400" dirty="0">
                <a:solidFill>
                  <a:prstClr val="black"/>
                </a:solidFill>
              </a:rPr>
              <a:t>PRESTAÇÃO DE CONTA DO </a:t>
            </a:r>
            <a:r>
              <a:rPr lang="pt-BR" sz="2400" dirty="0" smtClean="0">
                <a:solidFill>
                  <a:prstClr val="black"/>
                </a:solidFill>
              </a:rPr>
              <a:t>3º </a:t>
            </a:r>
            <a:r>
              <a:rPr lang="pt-BR" sz="2400" dirty="0">
                <a:solidFill>
                  <a:prstClr val="black"/>
                </a:solidFill>
              </a:rPr>
              <a:t>QUADRIMENSTRE 2019</a:t>
            </a:r>
          </a:p>
        </p:txBody>
      </p:sp>
      <p:pic>
        <p:nvPicPr>
          <p:cNvPr id="5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793173" cy="84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400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3174" y="365125"/>
            <a:ext cx="9560626" cy="525524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/>
              <a:t>PROCEDIMENTOS ODONTOLÓGICOS – Setembro a Dezembro/2019</a:t>
            </a:r>
            <a:endParaRPr lang="pt-BR" sz="2800" b="1" dirty="0"/>
          </a:p>
        </p:txBody>
      </p:sp>
      <p:pic>
        <p:nvPicPr>
          <p:cNvPr id="5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793173" cy="84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" y="1147763"/>
            <a:ext cx="11498580" cy="5264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586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88770" y="365125"/>
            <a:ext cx="9765030" cy="858033"/>
          </a:xfrm>
        </p:spPr>
        <p:txBody>
          <a:bodyPr/>
          <a:lstStyle/>
          <a:p>
            <a:pPr algn="ctr"/>
            <a:r>
              <a:rPr lang="pt-BR" sz="2800" b="1" dirty="0">
                <a:solidFill>
                  <a:prstClr val="black"/>
                </a:solidFill>
              </a:rPr>
              <a:t>PROCEDIMENTOS </a:t>
            </a:r>
            <a:r>
              <a:rPr lang="pt-BR" sz="2800" b="1" dirty="0" smtClean="0">
                <a:solidFill>
                  <a:prstClr val="black"/>
                </a:solidFill>
              </a:rPr>
              <a:t>ODONTOLÓGICOS -</a:t>
            </a:r>
            <a:r>
              <a:rPr lang="pt-BR" sz="2800" b="1" dirty="0">
                <a:solidFill>
                  <a:prstClr val="black"/>
                </a:solidFill>
              </a:rPr>
              <a:t> Setembro a Dezembro/2019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7180611" y="6396335"/>
            <a:ext cx="4963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u="sng" dirty="0" smtClean="0"/>
              <a:t>TOTAL DE PROCEDIMENTOS        6.958</a:t>
            </a:r>
            <a:endParaRPr lang="pt-BR" sz="2400" b="1" u="sng" dirty="0"/>
          </a:p>
        </p:txBody>
      </p:sp>
      <p:pic>
        <p:nvPicPr>
          <p:cNvPr id="6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93173" cy="84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4" y="1097280"/>
            <a:ext cx="11005185" cy="5299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523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14399" y="291076"/>
            <a:ext cx="10984676" cy="6028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>
                <a:solidFill>
                  <a:prstClr val="black"/>
                </a:solidFill>
              </a:rPr>
              <a:t>3</a:t>
            </a:r>
            <a:r>
              <a:rPr lang="pt-BR" sz="2800" b="1" u="sng" dirty="0" smtClean="0">
                <a:solidFill>
                  <a:prstClr val="black"/>
                </a:solidFill>
              </a:rPr>
              <a:t>º Quadrimestre/2019</a:t>
            </a:r>
            <a:endParaRPr lang="pt-BR" sz="2800" b="1" u="sng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>
                <a:solidFill>
                  <a:prstClr val="black"/>
                </a:solidFill>
              </a:rPr>
              <a:t>Principais procedimentos desenvolvidos por área de </a:t>
            </a:r>
            <a:r>
              <a:rPr lang="pt-BR" sz="2800" b="1" u="sng" dirty="0" smtClean="0">
                <a:solidFill>
                  <a:prstClr val="black"/>
                </a:solidFill>
              </a:rPr>
              <a:t>atuação  </a:t>
            </a:r>
            <a:r>
              <a:rPr lang="pt-BR" sz="2800" b="1" u="sng" dirty="0">
                <a:solidFill>
                  <a:prstClr val="black"/>
                </a:solidFill>
              </a:rPr>
              <a:t>- </a:t>
            </a:r>
            <a:r>
              <a:rPr lang="pt-BR" sz="2800" b="1" u="sng" dirty="0" smtClean="0">
                <a:solidFill>
                  <a:prstClr val="black"/>
                </a:solidFill>
              </a:rPr>
              <a:t>4 </a:t>
            </a:r>
            <a:r>
              <a:rPr lang="pt-BR" sz="2800" b="1" u="sng" dirty="0">
                <a:solidFill>
                  <a:prstClr val="black"/>
                </a:solidFill>
              </a:rPr>
              <a:t>meses – </a:t>
            </a:r>
            <a:r>
              <a:rPr lang="pt-BR" sz="2800" b="1" u="sng" dirty="0" smtClean="0">
                <a:solidFill>
                  <a:prstClr val="black"/>
                </a:solidFill>
              </a:rPr>
              <a:t>setembro </a:t>
            </a:r>
            <a:r>
              <a:rPr lang="pt-BR" sz="2800" b="1" u="sng" dirty="0">
                <a:solidFill>
                  <a:prstClr val="black"/>
                </a:solidFill>
              </a:rPr>
              <a:t>a </a:t>
            </a:r>
            <a:r>
              <a:rPr lang="pt-BR" sz="2800" b="1" u="sng" dirty="0" smtClean="0">
                <a:solidFill>
                  <a:prstClr val="black"/>
                </a:solidFill>
              </a:rPr>
              <a:t>dezembro/2019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pt-BR" sz="2800" b="1" u="sng" dirty="0" smtClean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pt-BR" sz="2800" dirty="0" smtClean="0">
                <a:solidFill>
                  <a:prstClr val="black"/>
                </a:solidFill>
              </a:rPr>
              <a:t>Procedimentos individuais conforme registro </a:t>
            </a:r>
            <a:r>
              <a:rPr lang="pt-BR" sz="2800" b="1" u="sng" dirty="0" smtClean="0">
                <a:solidFill>
                  <a:prstClr val="black"/>
                </a:solidFill>
              </a:rPr>
              <a:t>– 18.527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pt-BR" sz="2800" dirty="0" smtClean="0">
                <a:solidFill>
                  <a:prstClr val="black"/>
                </a:solidFill>
              </a:rPr>
              <a:t>Procedimentos Odontológicos </a:t>
            </a:r>
            <a:r>
              <a:rPr lang="pt-BR" sz="2800" b="1" u="sng" dirty="0" smtClean="0">
                <a:solidFill>
                  <a:prstClr val="black"/>
                </a:solidFill>
              </a:rPr>
              <a:t>– 6.958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pt-BR" sz="2800" dirty="0" smtClean="0"/>
              <a:t>Visitas Agentes Comunitários de Saúde – </a:t>
            </a:r>
            <a:r>
              <a:rPr lang="pt-BR" sz="2800" b="1" u="sng" dirty="0" smtClean="0"/>
              <a:t>3.601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pt-BR" sz="2800" dirty="0" smtClean="0"/>
              <a:t>Visitas de endemias – </a:t>
            </a:r>
            <a:r>
              <a:rPr lang="pt-BR" sz="2800" dirty="0" smtClean="0"/>
              <a:t>2.389</a:t>
            </a:r>
            <a:endParaRPr lang="pt-BR" sz="2800" dirty="0" smtClean="0"/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pt-BR" sz="2800" dirty="0"/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 smtClean="0"/>
              <a:t>Total:  </a:t>
            </a:r>
            <a:r>
              <a:rPr lang="pt-BR" sz="2800" b="1" u="sng" dirty="0" smtClean="0"/>
              <a:t>31.475  </a:t>
            </a:r>
            <a:r>
              <a:rPr lang="pt-BR" sz="2800" dirty="0" smtClean="0"/>
              <a:t>Procedimentos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pt-BR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pt-BR" sz="2800" dirty="0" smtClean="0">
                <a:solidFill>
                  <a:prstClr val="black"/>
                </a:solidFill>
              </a:rPr>
              <a:t>Comprovações Relatórios. </a:t>
            </a:r>
            <a:endParaRPr lang="pt-BR" sz="2800" dirty="0">
              <a:solidFill>
                <a:prstClr val="black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050751" y="6046910"/>
            <a:ext cx="56820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pt-BR" dirty="0">
                <a:solidFill>
                  <a:srgbClr val="000000"/>
                </a:solidFill>
              </a:rPr>
              <a:t>Fonte: e-SUS - Atenção Básica Ministério da </a:t>
            </a:r>
            <a:r>
              <a:rPr lang="pt-BR" dirty="0" smtClean="0">
                <a:solidFill>
                  <a:srgbClr val="000000"/>
                </a:solidFill>
              </a:rPr>
              <a:t>Saúde e </a:t>
            </a:r>
            <a:r>
              <a:rPr lang="pt-BR" dirty="0" err="1" smtClean="0">
                <a:solidFill>
                  <a:srgbClr val="000000"/>
                </a:solidFill>
              </a:rPr>
              <a:t>Rang</a:t>
            </a:r>
            <a:r>
              <a:rPr lang="pt-BR" dirty="0" smtClean="0">
                <a:solidFill>
                  <a:srgbClr val="000000"/>
                </a:solidFill>
              </a:rPr>
              <a:t>.  </a:t>
            </a:r>
            <a:endParaRPr lang="pt-BR" dirty="0">
              <a:solidFill>
                <a:srgbClr val="000000"/>
              </a:solidFill>
            </a:endParaRPr>
          </a:p>
        </p:txBody>
      </p:sp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793173" cy="84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386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80655" y="1528718"/>
            <a:ext cx="916775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j-ea"/>
                <a:cs typeface="+mj-cs"/>
              </a:rPr>
              <a:t>ATIVIDADES-PRODUÇAO</a:t>
            </a:r>
            <a:br>
              <a:rPr kumimoji="0" lang="pt-BR" sz="6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pt-BR" sz="6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j-ea"/>
                <a:cs typeface="+mj-cs"/>
              </a:rPr>
              <a:t> UPA-UNIDADE DE PRONTO ATENDIMENTO DO MUNICÍPIO DE ANCHIETA-SC</a:t>
            </a:r>
            <a:endParaRPr kumimoji="0" lang="pt-B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215166" cy="136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36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04404" y="1363820"/>
            <a:ext cx="10170067" cy="4622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3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PRODUÇAO DO</a:t>
            </a:r>
            <a:r>
              <a:rPr kumimoji="0" lang="pt-BR" sz="32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3º QUADRIMESTRE/2019</a:t>
            </a:r>
            <a:endParaRPr lang="pt-BR" sz="3200" kern="0" dirty="0"/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t-BR" sz="3200" b="0" i="0" u="none" strike="noStrike" kern="0" cap="none" spc="0" normalizeH="0" noProof="0" dirty="0" smtClean="0">
              <a:ln>
                <a:noFill/>
              </a:ln>
              <a:effectLst/>
              <a:uLnTx/>
              <a:uFillTx/>
            </a:endParaRP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BR" sz="3200" kern="0" dirty="0" smtClean="0"/>
              <a:t>Exames </a:t>
            </a:r>
            <a:r>
              <a:rPr lang="pt-BR" sz="3200" kern="0" dirty="0" smtClean="0"/>
              <a:t>laboratoriais – </a:t>
            </a:r>
            <a:r>
              <a:rPr lang="pt-BR" sz="3200" b="1" u="sng" kern="0" dirty="0" smtClean="0"/>
              <a:t> </a:t>
            </a:r>
            <a:r>
              <a:rPr lang="pt-BR" sz="3200" b="1" u="sng" kern="0" dirty="0" smtClean="0"/>
              <a:t>10</a:t>
            </a:r>
            <a:r>
              <a:rPr lang="pt-BR" sz="3200" b="1" u="sng" kern="0" dirty="0" smtClean="0"/>
              <a:t>.558</a:t>
            </a:r>
            <a:endParaRPr lang="pt-BR" sz="3200" b="1" u="sng" kern="0" dirty="0" smtClean="0"/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BR" sz="3200" kern="0" dirty="0" smtClean="0"/>
              <a:t>Consultas Dr. Juarez – </a:t>
            </a:r>
            <a:r>
              <a:rPr lang="pt-BR" sz="3200" b="1" u="sng" kern="0" dirty="0" smtClean="0"/>
              <a:t>524  </a:t>
            </a:r>
            <a:endParaRPr lang="pt-BR" sz="3200" b="1" u="sng" kern="0" dirty="0" smtClean="0"/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32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Consultas de Plantão – </a:t>
            </a:r>
            <a:r>
              <a:rPr kumimoji="0" lang="pt-BR" sz="32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2.927</a:t>
            </a:r>
            <a:endParaRPr kumimoji="0" lang="pt-BR" sz="3200" b="1" i="0" u="sng" strike="noStrike" kern="0" cap="none" spc="0" normalizeH="0" noProof="0" dirty="0" smtClean="0">
              <a:ln>
                <a:noFill/>
              </a:ln>
              <a:effectLst/>
              <a:uLnTx/>
              <a:uFillTx/>
            </a:endParaRP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t-BR" sz="32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3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ESSES PROCEDIMENTOS </a:t>
            </a:r>
            <a:r>
              <a:rPr kumimoji="0" lang="pt-BR" sz="3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SÃO REALIZADOS PELA EQUIPE DE ENFERMAGEM DA UPA DO MUNICÍPIO DE ANCHIETA-SC.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090057" y="510639"/>
            <a:ext cx="885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Unidade de Pronto Atendimento – Hospital  </a:t>
            </a:r>
            <a:endParaRPr lang="pt-BR" sz="3600" b="1" dirty="0"/>
          </a:p>
        </p:txBody>
      </p:sp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215166" cy="136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0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215166" cy="136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893621" y="3387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pt-BR" sz="3600" b="1" dirty="0"/>
              <a:t>Unidade de Pronto Atendimento – Hospital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" y="1234204"/>
            <a:ext cx="11795760" cy="5303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600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937664" y="6057816"/>
            <a:ext cx="48784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http</a:t>
            </a:r>
            <a:r>
              <a:rPr lang="pt-BR" dirty="0"/>
              <a:t>://siops.datasus.gov.br/consleirespfiscal.php</a:t>
            </a:r>
          </a:p>
        </p:txBody>
      </p:sp>
      <p:pic>
        <p:nvPicPr>
          <p:cNvPr id="7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793173" cy="84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174" y="-23792"/>
            <a:ext cx="10398826" cy="1103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79312"/>
            <a:ext cx="12191999" cy="5754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513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43049" y="6419786"/>
            <a:ext cx="1932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dirty="0">
                <a:solidFill>
                  <a:prstClr val="black"/>
                </a:solidFill>
              </a:rPr>
              <a:t>Fonte: SIOPS/2018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335500"/>
              </p:ext>
            </p:extLst>
          </p:nvPr>
        </p:nvGraphicFramePr>
        <p:xfrm>
          <a:off x="831274" y="106877"/>
          <a:ext cx="9416348" cy="613950"/>
        </p:xfrm>
        <a:graphic>
          <a:graphicData uri="http://schemas.openxmlformats.org/drawingml/2006/table">
            <a:tbl>
              <a:tblPr/>
              <a:tblGrid>
                <a:gridCol w="2883835"/>
                <a:gridCol w="1774634"/>
                <a:gridCol w="1288042"/>
                <a:gridCol w="3425354"/>
                <a:gridCol w="44483"/>
              </a:tblGrid>
              <a:tr h="306975">
                <a:tc gridSpan="5"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 dirty="0" smtClean="0">
                          <a:effectLst/>
                          <a:latin typeface="Arial"/>
                        </a:rPr>
                        <a:t>Demonstrativo da Aplicação de Recursos em Ações e Serviços Públicos de Saúde </a:t>
                      </a:r>
                      <a:endParaRPr lang="pt-BR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06975">
                <a:tc gridSpan="4"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 dirty="0">
                          <a:effectLst/>
                          <a:latin typeface="Arial"/>
                        </a:rPr>
                        <a:t>              Emenda Constitucional </a:t>
                      </a:r>
                      <a:r>
                        <a:rPr lang="pt-BR" sz="1800" b="1" i="0" u="none" strike="noStrike" dirty="0" smtClean="0">
                          <a:effectLst/>
                          <a:latin typeface="Arial"/>
                        </a:rPr>
                        <a:t>nº29/2000 </a:t>
                      </a:r>
                      <a:r>
                        <a:rPr lang="pt-BR" sz="1800" b="1" i="0" u="none" strike="noStrike" dirty="0">
                          <a:effectLst/>
                          <a:latin typeface="Arial"/>
                        </a:rPr>
                        <a:t>e </a:t>
                      </a:r>
                      <a:r>
                        <a:rPr lang="pt-BR" sz="1800" b="1" i="0" u="none" strike="noStrike" dirty="0" smtClean="0">
                          <a:effectLst/>
                          <a:latin typeface="Arial"/>
                        </a:rPr>
                        <a:t>ADCT,</a:t>
                      </a:r>
                      <a:r>
                        <a:rPr lang="pt-BR" sz="1800" b="1" i="0" u="none" strike="noStrike" baseline="0" dirty="0" smtClean="0">
                          <a:effectLst/>
                          <a:latin typeface="Arial"/>
                        </a:rPr>
                        <a:t>              </a:t>
                      </a:r>
                      <a:r>
                        <a:rPr lang="pt-BR" sz="1800" b="1" i="0" u="none" strike="noStrike" dirty="0" smtClean="0">
                          <a:effectLst/>
                          <a:latin typeface="Arial"/>
                        </a:rPr>
                        <a:t>ART </a:t>
                      </a:r>
                      <a:r>
                        <a:rPr lang="pt-BR" sz="1800" b="1" i="0" u="none" strike="noStrike" dirty="0">
                          <a:effectLst/>
                          <a:latin typeface="Arial"/>
                        </a:rPr>
                        <a:t>Nº 77 </a:t>
                      </a:r>
                      <a:r>
                        <a:rPr lang="pt-BR" sz="1800" b="1" i="0" u="none" strike="noStrike" dirty="0" smtClean="0">
                          <a:effectLst/>
                          <a:latin typeface="Arial"/>
                        </a:rPr>
                        <a:t>   </a:t>
                      </a:r>
                      <a:endParaRPr lang="pt-BR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1211283"/>
            <a:ext cx="11849100" cy="4916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228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018201"/>
              </p:ext>
            </p:extLst>
          </p:nvPr>
        </p:nvGraphicFramePr>
        <p:xfrm>
          <a:off x="1163781" y="376836"/>
          <a:ext cx="9328272" cy="613950"/>
        </p:xfrm>
        <a:graphic>
          <a:graphicData uri="http://schemas.openxmlformats.org/drawingml/2006/table">
            <a:tbl>
              <a:tblPr/>
              <a:tblGrid>
                <a:gridCol w="2795759"/>
                <a:gridCol w="1774634"/>
                <a:gridCol w="1288042"/>
                <a:gridCol w="3425354"/>
                <a:gridCol w="44483"/>
              </a:tblGrid>
              <a:tr h="306975">
                <a:tc gridSpan="5"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 dirty="0" smtClean="0">
                          <a:effectLst/>
                          <a:latin typeface="Arial"/>
                        </a:rPr>
                        <a:t>Demonstrativo da Aplicação de Recursos em Ações e Serviços Públicos de Saúde </a:t>
                      </a:r>
                      <a:endParaRPr lang="pt-BR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06975">
                <a:tc gridSpan="4"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 dirty="0">
                          <a:effectLst/>
                          <a:latin typeface="Arial"/>
                        </a:rPr>
                        <a:t>              Emenda Constitucional </a:t>
                      </a:r>
                      <a:r>
                        <a:rPr lang="pt-BR" sz="1800" b="1" i="0" u="none" strike="noStrike" dirty="0" smtClean="0">
                          <a:effectLst/>
                          <a:latin typeface="Arial"/>
                        </a:rPr>
                        <a:t>nº29/2000 </a:t>
                      </a:r>
                      <a:r>
                        <a:rPr lang="pt-BR" sz="1800" b="1" i="0" u="none" strike="noStrike" dirty="0">
                          <a:effectLst/>
                          <a:latin typeface="Arial"/>
                        </a:rPr>
                        <a:t>e </a:t>
                      </a:r>
                      <a:r>
                        <a:rPr lang="pt-BR" sz="1800" b="1" i="0" u="none" strike="noStrike" dirty="0" smtClean="0">
                          <a:effectLst/>
                          <a:latin typeface="Arial"/>
                        </a:rPr>
                        <a:t>ADCT,</a:t>
                      </a:r>
                      <a:r>
                        <a:rPr lang="pt-BR" sz="1800" b="1" i="0" u="none" strike="noStrike" baseline="0" dirty="0" smtClean="0">
                          <a:effectLst/>
                          <a:latin typeface="Arial"/>
                        </a:rPr>
                        <a:t>              </a:t>
                      </a:r>
                      <a:r>
                        <a:rPr lang="pt-BR" sz="1800" b="1" i="0" u="none" strike="noStrike" dirty="0" smtClean="0">
                          <a:effectLst/>
                          <a:latin typeface="Arial"/>
                        </a:rPr>
                        <a:t>ART </a:t>
                      </a:r>
                      <a:r>
                        <a:rPr lang="pt-BR" sz="1800" b="1" i="0" u="none" strike="noStrike" dirty="0">
                          <a:effectLst/>
                          <a:latin typeface="Arial"/>
                        </a:rPr>
                        <a:t>Nº 77 </a:t>
                      </a:r>
                      <a:r>
                        <a:rPr lang="pt-BR" sz="1800" b="1" i="0" u="none" strike="noStrike" dirty="0" smtClean="0">
                          <a:effectLst/>
                          <a:latin typeface="Arial"/>
                        </a:rPr>
                        <a:t>   </a:t>
                      </a:r>
                      <a:endParaRPr lang="pt-BR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1199408"/>
            <a:ext cx="11944350" cy="4821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57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727760"/>
              </p:ext>
            </p:extLst>
          </p:nvPr>
        </p:nvGraphicFramePr>
        <p:xfrm>
          <a:off x="1075707" y="376835"/>
          <a:ext cx="9328272" cy="613950"/>
        </p:xfrm>
        <a:graphic>
          <a:graphicData uri="http://schemas.openxmlformats.org/drawingml/2006/table">
            <a:tbl>
              <a:tblPr/>
              <a:tblGrid>
                <a:gridCol w="2795759"/>
                <a:gridCol w="1774634"/>
                <a:gridCol w="1288042"/>
                <a:gridCol w="3425354"/>
                <a:gridCol w="44483"/>
              </a:tblGrid>
              <a:tr h="306975">
                <a:tc gridSpan="5"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 dirty="0" smtClean="0">
                          <a:effectLst/>
                          <a:latin typeface="Arial"/>
                        </a:rPr>
                        <a:t>Demonstrativo da Aplicação de Recursos em Ações e Serviços Públicos de Saúde </a:t>
                      </a:r>
                      <a:endParaRPr lang="pt-BR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06975">
                <a:tc gridSpan="4"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 dirty="0">
                          <a:effectLst/>
                          <a:latin typeface="Arial"/>
                        </a:rPr>
                        <a:t>              Emenda Constitucional </a:t>
                      </a:r>
                      <a:r>
                        <a:rPr lang="pt-BR" sz="1800" b="1" i="0" u="none" strike="noStrike" dirty="0" smtClean="0">
                          <a:effectLst/>
                          <a:latin typeface="Arial"/>
                        </a:rPr>
                        <a:t>nº29/2000 </a:t>
                      </a:r>
                      <a:r>
                        <a:rPr lang="pt-BR" sz="1800" b="1" i="0" u="none" strike="noStrike" dirty="0">
                          <a:effectLst/>
                          <a:latin typeface="Arial"/>
                        </a:rPr>
                        <a:t>e </a:t>
                      </a:r>
                      <a:r>
                        <a:rPr lang="pt-BR" sz="1800" b="1" i="0" u="none" strike="noStrike" dirty="0" smtClean="0">
                          <a:effectLst/>
                          <a:latin typeface="Arial"/>
                        </a:rPr>
                        <a:t>ADCT,</a:t>
                      </a:r>
                      <a:r>
                        <a:rPr lang="pt-BR" sz="1800" b="1" i="0" u="none" strike="noStrike" baseline="0" dirty="0" smtClean="0">
                          <a:effectLst/>
                          <a:latin typeface="Arial"/>
                        </a:rPr>
                        <a:t>              </a:t>
                      </a:r>
                      <a:r>
                        <a:rPr lang="pt-BR" sz="1800" b="1" i="0" u="none" strike="noStrike" dirty="0" smtClean="0">
                          <a:effectLst/>
                          <a:latin typeface="Arial"/>
                        </a:rPr>
                        <a:t>ART </a:t>
                      </a:r>
                      <a:r>
                        <a:rPr lang="pt-BR" sz="1800" b="1" i="0" u="none" strike="noStrike" dirty="0">
                          <a:effectLst/>
                          <a:latin typeface="Arial"/>
                        </a:rPr>
                        <a:t>Nº 77 </a:t>
                      </a:r>
                      <a:r>
                        <a:rPr lang="pt-BR" sz="1800" b="1" i="0" u="none" strike="noStrike" dirty="0" smtClean="0">
                          <a:effectLst/>
                          <a:latin typeface="Arial"/>
                        </a:rPr>
                        <a:t>   </a:t>
                      </a:r>
                      <a:endParaRPr lang="pt-BR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1175657"/>
            <a:ext cx="11915775" cy="5522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31091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215166" cy="136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1976815"/>
              </p:ext>
            </p:extLst>
          </p:nvPr>
        </p:nvGraphicFramePr>
        <p:xfrm>
          <a:off x="1431864" y="1268078"/>
          <a:ext cx="9328272" cy="590820"/>
        </p:xfrm>
        <a:graphic>
          <a:graphicData uri="http://schemas.openxmlformats.org/drawingml/2006/table">
            <a:tbl>
              <a:tblPr/>
              <a:tblGrid>
                <a:gridCol w="2795759"/>
                <a:gridCol w="1774634"/>
                <a:gridCol w="1288042"/>
                <a:gridCol w="3425354"/>
                <a:gridCol w="44483"/>
              </a:tblGrid>
              <a:tr h="0">
                <a:tc gridSpan="5"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 dirty="0" smtClean="0">
                          <a:effectLst/>
                          <a:latin typeface="Arial"/>
                        </a:rPr>
                        <a:t>Demonstrativo da Aplicação de Recursos em Ações e Serviços Públicos de Saúde </a:t>
                      </a:r>
                      <a:endParaRPr lang="pt-BR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06975">
                <a:tc gridSpan="4"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 dirty="0">
                          <a:effectLst/>
                          <a:latin typeface="Arial"/>
                        </a:rPr>
                        <a:t>              Emenda Constitucional </a:t>
                      </a:r>
                      <a:r>
                        <a:rPr lang="pt-BR" sz="1800" b="1" i="0" u="none" strike="noStrike" dirty="0" smtClean="0">
                          <a:effectLst/>
                          <a:latin typeface="Arial"/>
                        </a:rPr>
                        <a:t>nº29/2000 </a:t>
                      </a:r>
                      <a:r>
                        <a:rPr lang="pt-BR" sz="1800" b="1" i="0" u="none" strike="noStrike" dirty="0">
                          <a:effectLst/>
                          <a:latin typeface="Arial"/>
                        </a:rPr>
                        <a:t>e </a:t>
                      </a:r>
                      <a:r>
                        <a:rPr lang="pt-BR" sz="1800" b="1" i="0" u="none" strike="noStrike" dirty="0" smtClean="0">
                          <a:effectLst/>
                          <a:latin typeface="Arial"/>
                        </a:rPr>
                        <a:t>ADCT,</a:t>
                      </a:r>
                      <a:r>
                        <a:rPr lang="pt-BR" sz="1800" b="1" i="0" u="none" strike="noStrike" baseline="0" dirty="0" smtClean="0">
                          <a:effectLst/>
                          <a:latin typeface="Arial"/>
                        </a:rPr>
                        <a:t>              </a:t>
                      </a:r>
                      <a:r>
                        <a:rPr lang="pt-BR" sz="1800" b="1" i="0" u="none" strike="noStrike" dirty="0" smtClean="0">
                          <a:effectLst/>
                          <a:latin typeface="Arial"/>
                        </a:rPr>
                        <a:t>ART </a:t>
                      </a:r>
                      <a:r>
                        <a:rPr lang="pt-BR" sz="1800" b="1" i="0" u="none" strike="noStrike" dirty="0">
                          <a:effectLst/>
                          <a:latin typeface="Arial"/>
                        </a:rPr>
                        <a:t>Nº 77 </a:t>
                      </a:r>
                      <a:r>
                        <a:rPr lang="pt-BR" sz="1800" b="1" i="0" u="none" strike="noStrike" dirty="0" smtClean="0">
                          <a:effectLst/>
                          <a:latin typeface="Arial"/>
                        </a:rPr>
                        <a:t>   </a:t>
                      </a:r>
                      <a:endParaRPr lang="pt-BR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35678"/>
            <a:ext cx="11887200" cy="4488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235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293478"/>
              </p:ext>
            </p:extLst>
          </p:nvPr>
        </p:nvGraphicFramePr>
        <p:xfrm>
          <a:off x="1006352" y="95004"/>
          <a:ext cx="9328272" cy="783770"/>
        </p:xfrm>
        <a:graphic>
          <a:graphicData uri="http://schemas.openxmlformats.org/drawingml/2006/table">
            <a:tbl>
              <a:tblPr/>
              <a:tblGrid>
                <a:gridCol w="2795759"/>
                <a:gridCol w="1774634"/>
                <a:gridCol w="1288042"/>
                <a:gridCol w="3425354"/>
                <a:gridCol w="44483"/>
              </a:tblGrid>
              <a:tr h="391885">
                <a:tc gridSpan="5"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 dirty="0" smtClean="0">
                          <a:effectLst/>
                          <a:latin typeface="Arial"/>
                        </a:rPr>
                        <a:t>Demonstrativo da Aplicação de Recursos em Ações e Serviços Públicos de Saúde </a:t>
                      </a:r>
                      <a:endParaRPr lang="pt-BR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91885">
                <a:tc gridSpan="4"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 dirty="0">
                          <a:effectLst/>
                          <a:latin typeface="Arial"/>
                        </a:rPr>
                        <a:t>              Emenda Constitucional </a:t>
                      </a:r>
                      <a:r>
                        <a:rPr lang="pt-BR" sz="1800" b="1" i="0" u="none" strike="noStrike" dirty="0" smtClean="0">
                          <a:effectLst/>
                          <a:latin typeface="Arial"/>
                        </a:rPr>
                        <a:t>nº29/2000 </a:t>
                      </a:r>
                      <a:r>
                        <a:rPr lang="pt-BR" sz="1800" b="1" i="0" u="none" strike="noStrike" dirty="0">
                          <a:effectLst/>
                          <a:latin typeface="Arial"/>
                        </a:rPr>
                        <a:t>e </a:t>
                      </a:r>
                      <a:r>
                        <a:rPr lang="pt-BR" sz="1800" b="1" i="0" u="none" strike="noStrike" dirty="0" smtClean="0">
                          <a:effectLst/>
                          <a:latin typeface="Arial"/>
                        </a:rPr>
                        <a:t>ADCT,</a:t>
                      </a:r>
                      <a:r>
                        <a:rPr lang="pt-BR" sz="1800" b="1" i="0" u="none" strike="noStrike" baseline="0" dirty="0" smtClean="0">
                          <a:effectLst/>
                          <a:latin typeface="Arial"/>
                        </a:rPr>
                        <a:t>              </a:t>
                      </a:r>
                      <a:r>
                        <a:rPr lang="pt-BR" sz="1800" b="1" i="0" u="none" strike="noStrike" dirty="0" smtClean="0">
                          <a:effectLst/>
                          <a:latin typeface="Arial"/>
                        </a:rPr>
                        <a:t>ART </a:t>
                      </a:r>
                      <a:r>
                        <a:rPr lang="pt-BR" sz="1800" b="1" i="0" u="none" strike="noStrike" dirty="0">
                          <a:effectLst/>
                          <a:latin typeface="Arial"/>
                        </a:rPr>
                        <a:t>Nº 77 </a:t>
                      </a:r>
                      <a:r>
                        <a:rPr lang="pt-BR" sz="1800" b="1" i="0" u="none" strike="noStrike" dirty="0" smtClean="0">
                          <a:effectLst/>
                          <a:latin typeface="Arial"/>
                        </a:rPr>
                        <a:t>   </a:t>
                      </a:r>
                      <a:endParaRPr lang="pt-BR" sz="1800" b="1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964808"/>
            <a:ext cx="11858625" cy="4350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14950"/>
            <a:ext cx="12192000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052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46265" y="0"/>
            <a:ext cx="10307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/>
              <a:t>Total de repasse  Ministério da Saúde até  31 de dezembro/2019 </a:t>
            </a:r>
            <a:endParaRPr lang="pt-BR" sz="2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53" y="523220"/>
            <a:ext cx="11970328" cy="613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26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626919" y="811361"/>
            <a:ext cx="9559637" cy="3649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sz="2400" dirty="0" smtClean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400" dirty="0" smtClean="0">
                <a:solidFill>
                  <a:prstClr val="black"/>
                </a:solidFill>
              </a:rPr>
              <a:t>Secretaria </a:t>
            </a:r>
            <a:r>
              <a:rPr lang="pt-BR" sz="2400" dirty="0">
                <a:solidFill>
                  <a:prstClr val="black"/>
                </a:solidFill>
              </a:rPr>
              <a:t>Municipal de Saúde 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400" dirty="0">
                <a:solidFill>
                  <a:prstClr val="black"/>
                </a:solidFill>
              </a:rPr>
              <a:t>Fundo municipal de Saúde </a:t>
            </a:r>
            <a:endParaRPr lang="pt-BR" sz="2400" dirty="0" smtClean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sz="2400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400" dirty="0" smtClean="0">
                <a:solidFill>
                  <a:prstClr val="black"/>
                </a:solidFill>
              </a:rPr>
              <a:t>AUDIÊNCIA PÚBLICA </a:t>
            </a:r>
            <a:endParaRPr lang="pt-BR" sz="2400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sz="2400" dirty="0" smtClean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sz="2400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400" dirty="0" smtClean="0">
                <a:solidFill>
                  <a:prstClr val="black"/>
                </a:solidFill>
              </a:rPr>
              <a:t>Anchieta  </a:t>
            </a:r>
            <a:r>
              <a:rPr lang="pt-BR" sz="2400" dirty="0">
                <a:solidFill>
                  <a:prstClr val="black"/>
                </a:solidFill>
              </a:rPr>
              <a:t>– SC, </a:t>
            </a:r>
            <a:r>
              <a:rPr lang="pt-BR" sz="2400" dirty="0" smtClean="0">
                <a:solidFill>
                  <a:prstClr val="black"/>
                </a:solidFill>
              </a:rPr>
              <a:t>26 </a:t>
            </a:r>
            <a:r>
              <a:rPr lang="pt-BR" sz="2400" dirty="0" smtClean="0">
                <a:solidFill>
                  <a:prstClr val="black"/>
                </a:solidFill>
              </a:rPr>
              <a:t>de fevereiro </a:t>
            </a:r>
            <a:r>
              <a:rPr lang="pt-BR" sz="2400" dirty="0">
                <a:solidFill>
                  <a:prstClr val="black"/>
                </a:solidFill>
              </a:rPr>
              <a:t>de </a:t>
            </a:r>
            <a:r>
              <a:rPr lang="pt-BR" sz="2400" dirty="0" smtClean="0">
                <a:solidFill>
                  <a:prstClr val="black"/>
                </a:solidFill>
              </a:rPr>
              <a:t>2020</a:t>
            </a:r>
            <a:endParaRPr lang="pt-BR" sz="2400" dirty="0">
              <a:solidFill>
                <a:prstClr val="black"/>
              </a:solidFill>
            </a:endParaRPr>
          </a:p>
        </p:txBody>
      </p:sp>
      <p:pic>
        <p:nvPicPr>
          <p:cNvPr id="3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215166" cy="136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3810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5498</TotalTime>
  <Words>401</Words>
  <Application>Microsoft Office PowerPoint</Application>
  <PresentationFormat>Personalizar</PresentationFormat>
  <Paragraphs>84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PROCEDIMENTOS ODONTOLÓGICOS – Setembro a Dezembro/2019</vt:lpstr>
      <vt:lpstr>PROCEDIMENTOS ODONTOLÓGICOS - Setembro a Dezembro/2019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Cliente Blue</dc:creator>
  <cp:lastModifiedBy>ADEMIR J ZIMMERMANN</cp:lastModifiedBy>
  <cp:revision>143</cp:revision>
  <dcterms:created xsi:type="dcterms:W3CDTF">2017-09-25T03:42:27Z</dcterms:created>
  <dcterms:modified xsi:type="dcterms:W3CDTF">2020-02-26T14:12:21Z</dcterms:modified>
</cp:coreProperties>
</file>