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B03"/>
    <a:srgbClr val="E43C0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260" y="-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72744" y="392937"/>
            <a:ext cx="9947910" cy="981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6942" y="392937"/>
            <a:ext cx="851951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2795" y="1833626"/>
            <a:ext cx="10148570" cy="4447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281A929-1B41-E167-B72B-26099656D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50" y="0"/>
            <a:ext cx="10747300" cy="7562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A2317A2E-FF54-F8AA-4A92-58FDFAED633E}"/>
              </a:ext>
            </a:extLst>
          </p:cNvPr>
          <p:cNvSpPr txBox="1"/>
          <p:nvPr/>
        </p:nvSpPr>
        <p:spPr>
          <a:xfrm>
            <a:off x="1505267" y="1876425"/>
            <a:ext cx="7682865" cy="4591050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vert="horz" wrap="square" lIns="0" tIns="48260" rIns="0" bIns="0" rtlCol="0">
            <a:spAutoFit/>
          </a:bodyPr>
          <a:lstStyle/>
          <a:p>
            <a:pPr marL="494030" marR="485140" algn="ctr">
              <a:lnSpc>
                <a:spcPts val="4029"/>
              </a:lnSpc>
              <a:spcBef>
                <a:spcPts val="380"/>
              </a:spcBef>
            </a:pPr>
            <a:r>
              <a:rPr sz="3500" b="1" dirty="0">
                <a:latin typeface="Arial"/>
                <a:cs typeface="Arial"/>
              </a:rPr>
              <a:t>ESTADO</a:t>
            </a:r>
            <a:r>
              <a:rPr sz="3500" b="1" spc="-2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DE</a:t>
            </a:r>
            <a:r>
              <a:rPr sz="3500" b="1" spc="-1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SANTA</a:t>
            </a:r>
            <a:r>
              <a:rPr sz="3500" b="1" spc="-10" dirty="0">
                <a:latin typeface="Arial"/>
                <a:cs typeface="Arial"/>
              </a:rPr>
              <a:t> CATARINA </a:t>
            </a:r>
            <a:r>
              <a:rPr sz="3500" b="1" dirty="0">
                <a:latin typeface="Arial"/>
                <a:cs typeface="Arial"/>
              </a:rPr>
              <a:t>MUNICÍPIO</a:t>
            </a:r>
            <a:r>
              <a:rPr sz="3500" b="1" spc="-75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DE</a:t>
            </a:r>
            <a:r>
              <a:rPr sz="3500" b="1" spc="-70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ANCHIETA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90"/>
              </a:spcBef>
            </a:pPr>
            <a:endParaRPr sz="3500" dirty="0">
              <a:latin typeface="Arial"/>
              <a:cs typeface="Arial"/>
            </a:endParaRPr>
          </a:p>
          <a:p>
            <a:pPr algn="ctr">
              <a:lnSpc>
                <a:spcPts val="4110"/>
              </a:lnSpc>
            </a:pPr>
            <a:r>
              <a:rPr sz="3500" b="1" dirty="0">
                <a:latin typeface="Arial"/>
                <a:cs typeface="Arial"/>
              </a:rPr>
              <a:t>AUDIÊNCIA</a:t>
            </a:r>
            <a:r>
              <a:rPr sz="3500" b="1" spc="-50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PÚBLICA</a:t>
            </a:r>
            <a:endParaRPr sz="3500" dirty="0">
              <a:latin typeface="Arial"/>
              <a:cs typeface="Arial"/>
            </a:endParaRPr>
          </a:p>
          <a:p>
            <a:pPr marL="12065" marR="5080" algn="ctr">
              <a:lnSpc>
                <a:spcPts val="4040"/>
              </a:lnSpc>
              <a:spcBef>
                <a:spcPts val="175"/>
              </a:spcBef>
            </a:pPr>
            <a:r>
              <a:rPr sz="3500" b="1" dirty="0">
                <a:latin typeface="Arial"/>
                <a:cs typeface="Arial"/>
              </a:rPr>
              <a:t>DE</a:t>
            </a:r>
            <a:r>
              <a:rPr sz="3500" b="1" spc="-2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AVALIAÇÃO</a:t>
            </a:r>
            <a:r>
              <a:rPr sz="3500" b="1" spc="-2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DO</a:t>
            </a:r>
            <a:r>
              <a:rPr sz="3500" b="1" spc="-30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CUMPRIMENTO </a:t>
            </a:r>
            <a:r>
              <a:rPr sz="3500" b="1" dirty="0">
                <a:latin typeface="Arial"/>
                <a:cs typeface="Arial"/>
              </a:rPr>
              <a:t>DAS</a:t>
            </a:r>
            <a:r>
              <a:rPr sz="3500" b="1" spc="-5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METAS</a:t>
            </a:r>
            <a:r>
              <a:rPr sz="3500" b="1" spc="-5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FISCAIS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0"/>
              </a:spcBef>
            </a:pPr>
            <a:endParaRPr sz="3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500" b="1" dirty="0">
                <a:latin typeface="Arial"/>
                <a:cs typeface="Arial"/>
              </a:rPr>
              <a:t>1º</a:t>
            </a:r>
            <a:r>
              <a:rPr sz="3500" b="1" spc="-5" dirty="0">
                <a:latin typeface="Arial"/>
                <a:cs typeface="Arial"/>
              </a:rPr>
              <a:t> </a:t>
            </a:r>
            <a:r>
              <a:rPr sz="3500" b="1" spc="-10" dirty="0">
                <a:latin typeface="Arial"/>
                <a:cs typeface="Arial"/>
              </a:rPr>
              <a:t>QUADRIMESTRE/2026</a:t>
            </a:r>
            <a:endParaRPr sz="3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026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470275" y="342646"/>
            <a:ext cx="3752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EXIGÊNCIA</a:t>
            </a:r>
            <a:r>
              <a:rPr spc="-50" dirty="0"/>
              <a:t> </a:t>
            </a:r>
            <a:r>
              <a:rPr spc="-10" dirty="0"/>
              <a:t>LEGAL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6441"/>
            <a:ext cx="9952990" cy="305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04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Maio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9°,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§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4°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6000"/>
              </a:lnSpc>
              <a:spcBef>
                <a:spcPts val="1405"/>
              </a:spcBef>
            </a:pP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9º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verificado,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final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um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bimestre,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realização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poderá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comportar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cumprimento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metas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resultado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primário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ou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nominal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estabelecidas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Anexo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Metas </a:t>
            </a:r>
            <a:r>
              <a:rPr sz="1800" dirty="0">
                <a:latin typeface="Arial MT"/>
                <a:cs typeface="Arial MT"/>
              </a:rPr>
              <a:t>Fiscais,</a:t>
            </a:r>
            <a:r>
              <a:rPr sz="1800" spc="6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Poderes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Ministério</a:t>
            </a:r>
            <a:r>
              <a:rPr sz="1800" spc="6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Público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promoverão,</a:t>
            </a:r>
            <a:r>
              <a:rPr sz="1800" spc="6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6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ato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próprio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5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nos</a:t>
            </a:r>
            <a:r>
              <a:rPr sz="1800" spc="65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montantes </a:t>
            </a:r>
            <a:r>
              <a:rPr sz="1800" dirty="0">
                <a:latin typeface="Arial MT"/>
                <a:cs typeface="Arial MT"/>
              </a:rPr>
              <a:t>necessários,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nos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trinta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dias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subsequentes,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limitação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empenho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movimentação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financeira, </a:t>
            </a:r>
            <a:r>
              <a:rPr sz="1800" dirty="0">
                <a:latin typeface="Arial MT"/>
                <a:cs typeface="Arial MT"/>
              </a:rPr>
              <a:t>segundo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critérios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fixados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pela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Lei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Diretrizes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Orçamentárias.</a:t>
            </a:r>
            <a:endParaRPr sz="1800">
              <a:latin typeface="Arial MT"/>
              <a:cs typeface="Arial MT"/>
            </a:endParaRPr>
          </a:p>
          <a:p>
            <a:pPr marL="12700" marR="5715" algn="just">
              <a:lnSpc>
                <a:spcPct val="96000"/>
              </a:lnSpc>
              <a:spcBef>
                <a:spcPts val="1380"/>
              </a:spcBef>
            </a:pPr>
            <a:r>
              <a:rPr sz="1800" dirty="0">
                <a:latin typeface="Arial MT"/>
                <a:cs typeface="Arial MT"/>
              </a:rPr>
              <a:t>§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4º</a:t>
            </a:r>
            <a:r>
              <a:rPr sz="1800" spc="1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1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Até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final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meses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Maio,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Setembro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Fevereiro,</a:t>
            </a:r>
            <a:r>
              <a:rPr sz="1800" spc="1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Executivo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demonstrará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e </a:t>
            </a:r>
            <a:r>
              <a:rPr sz="1800" dirty="0">
                <a:latin typeface="Arial MT"/>
                <a:cs typeface="Arial MT"/>
              </a:rPr>
              <a:t>avaliará  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cumprimento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metas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fiscais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de  cada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quadrimestre,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Audiência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Pública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spc="-25" dirty="0">
                <a:latin typeface="Arial MT"/>
                <a:cs typeface="Arial MT"/>
              </a:rPr>
              <a:t>na </a:t>
            </a:r>
            <a:r>
              <a:rPr sz="1800" dirty="0">
                <a:latin typeface="Arial MT"/>
                <a:cs typeface="Arial MT"/>
              </a:rPr>
              <a:t>comissão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referida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§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1º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3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166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Constituição</a:t>
            </a:r>
            <a:r>
              <a:rPr sz="1800" spc="3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ou</a:t>
            </a:r>
            <a:r>
              <a:rPr sz="1800" spc="2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equivalente</a:t>
            </a:r>
            <a:r>
              <a:rPr sz="1800" spc="3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nas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Casas</a:t>
            </a:r>
            <a:r>
              <a:rPr sz="1800" spc="30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Legislativas </a:t>
            </a:r>
            <a:r>
              <a:rPr sz="1800" dirty="0">
                <a:latin typeface="Arial MT"/>
                <a:cs typeface="Arial MT"/>
              </a:rPr>
              <a:t>estaduais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municipais.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EDE1359A-035D-61A5-DF9A-0357059E4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89505" y="342646"/>
            <a:ext cx="69138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TEMAS</a:t>
            </a:r>
            <a:r>
              <a:rPr spc="-2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SEREM</a:t>
            </a:r>
            <a:r>
              <a:rPr spc="-25" dirty="0"/>
              <a:t> </a:t>
            </a:r>
            <a:r>
              <a:rPr spc="-10" dirty="0"/>
              <a:t>APRESENTADOS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900" y="997965"/>
            <a:ext cx="6464935" cy="266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ts val="2350"/>
              </a:lnSpc>
              <a:spcBef>
                <a:spcPts val="100"/>
              </a:spcBef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Execução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Orçamentaria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0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Metas </a:t>
            </a:r>
            <a:r>
              <a:rPr sz="2000" spc="-10" dirty="0">
                <a:latin typeface="Arial MT"/>
                <a:cs typeface="Arial MT"/>
              </a:rPr>
              <a:t>Arrecadação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0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Cronograma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Desembolso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5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Aplicação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Recursos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Saúde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(15%)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0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Aplicação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Recursos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Educação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(25%)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0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Aplicação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Recursos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Recebidos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FUNDEB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(70%)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5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Despesas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Pessoal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00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Restos à </a:t>
            </a:r>
            <a:r>
              <a:rPr sz="2000" spc="-20" dirty="0">
                <a:latin typeface="Arial MT"/>
                <a:cs typeface="Arial MT"/>
              </a:rPr>
              <a:t>Pagar</a:t>
            </a:r>
            <a:endParaRPr sz="2000">
              <a:latin typeface="Arial MT"/>
              <a:cs typeface="Arial MT"/>
            </a:endParaRPr>
          </a:p>
          <a:p>
            <a:pPr marL="240665" indent="-227965">
              <a:lnSpc>
                <a:spcPts val="2345"/>
              </a:lnSpc>
              <a:buSzPct val="50000"/>
              <a:buFont typeface="Symbol"/>
              <a:buChar char=""/>
              <a:tabLst>
                <a:tab pos="240665" algn="l"/>
              </a:tabLst>
            </a:pPr>
            <a:r>
              <a:rPr sz="2000" dirty="0">
                <a:latin typeface="Arial MT"/>
                <a:cs typeface="Arial MT"/>
              </a:rPr>
              <a:t>Ações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Investimentos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Previstas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LDO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LOA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F79D78C1-534C-FFC5-948C-7C31540AD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54910" y="342646"/>
            <a:ext cx="5785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45" dirty="0"/>
              <a:t> </a:t>
            </a:r>
            <a:r>
              <a:rPr spc="-10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6441"/>
            <a:ext cx="9953625" cy="577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52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6100"/>
              </a:lnSpc>
              <a:spcBef>
                <a:spcPts val="140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52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1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relatório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refere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§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3º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165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Constituição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abrangerá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todos</a:t>
            </a:r>
            <a:r>
              <a:rPr sz="1800" spc="114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os </a:t>
            </a:r>
            <a:r>
              <a:rPr sz="1800" dirty="0">
                <a:latin typeface="Arial MT"/>
                <a:cs typeface="Arial MT"/>
              </a:rPr>
              <a:t>Poderes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Ministério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Público,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será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publicado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até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trinta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dias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após</a:t>
            </a:r>
            <a:r>
              <a:rPr sz="1800" spc="3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3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encerramento</a:t>
            </a:r>
            <a:r>
              <a:rPr sz="1800" spc="3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36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cada </a:t>
            </a:r>
            <a:r>
              <a:rPr sz="1800" dirty="0">
                <a:latin typeface="Arial MT"/>
                <a:cs typeface="Arial MT"/>
              </a:rPr>
              <a:t>bimestre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composto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de: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110"/>
              </a:lnSpc>
              <a:spcBef>
                <a:spcPts val="1295"/>
              </a:spcBef>
            </a:pPr>
            <a:r>
              <a:rPr sz="1800" dirty="0">
                <a:latin typeface="Arial MT"/>
                <a:cs typeface="Arial MT"/>
              </a:rPr>
              <a:t>I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balanço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orçamentário,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especificará,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categoria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econômica,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as: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ts val="2070"/>
              </a:lnSpc>
              <a:buAutoNum type="alphaLcParenR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receitas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fonte,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informando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realizadas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realizar,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previsão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atualizada;</a:t>
            </a:r>
            <a:endParaRPr sz="1800">
              <a:latin typeface="Arial MT"/>
              <a:cs typeface="Arial MT"/>
            </a:endParaRPr>
          </a:p>
          <a:p>
            <a:pPr marL="12700" marR="5715" indent="334645">
              <a:lnSpc>
                <a:spcPts val="2060"/>
              </a:lnSpc>
              <a:spcBef>
                <a:spcPts val="110"/>
              </a:spcBef>
              <a:buAutoNum type="alphaLcParenR"/>
              <a:tabLst>
                <a:tab pos="347345" algn="l"/>
              </a:tabLst>
            </a:pPr>
            <a:r>
              <a:rPr sz="1800" dirty="0">
                <a:latin typeface="Arial MT"/>
                <a:cs typeface="Arial MT"/>
              </a:rPr>
              <a:t>despesas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grupo</a:t>
            </a:r>
            <a:r>
              <a:rPr sz="1800" spc="1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natureza,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discriminando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dotação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exercício,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despesa </a:t>
            </a:r>
            <a:r>
              <a:rPr sz="1800" dirty="0">
                <a:latin typeface="Arial MT"/>
                <a:cs typeface="Arial MT"/>
              </a:rPr>
              <a:t>liquidada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0" dirty="0">
                <a:latin typeface="Arial MT"/>
                <a:cs typeface="Arial MT"/>
              </a:rPr>
              <a:t> saldo;</a:t>
            </a:r>
            <a:endParaRPr sz="1800">
              <a:latin typeface="Arial MT"/>
              <a:cs typeface="Arial MT"/>
            </a:endParaRPr>
          </a:p>
          <a:p>
            <a:pPr marL="12700" algn="just">
              <a:lnSpc>
                <a:spcPts val="2115"/>
              </a:lnSpc>
              <a:spcBef>
                <a:spcPts val="1275"/>
              </a:spcBef>
            </a:pPr>
            <a:r>
              <a:rPr sz="1800" dirty="0">
                <a:latin typeface="Arial MT"/>
                <a:cs typeface="Arial MT"/>
              </a:rPr>
              <a:t>II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demonstrativos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execução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das:</a:t>
            </a:r>
            <a:endParaRPr sz="1800">
              <a:latin typeface="Arial MT"/>
              <a:cs typeface="Arial MT"/>
            </a:endParaRPr>
          </a:p>
          <a:p>
            <a:pPr marL="12700" marR="5715" indent="349885" algn="just">
              <a:lnSpc>
                <a:spcPct val="95800"/>
              </a:lnSpc>
              <a:spcBef>
                <a:spcPts val="40"/>
              </a:spcBef>
              <a:buAutoNum type="alphaLcParenR"/>
              <a:tabLst>
                <a:tab pos="362585" algn="l"/>
              </a:tabLst>
            </a:pPr>
            <a:r>
              <a:rPr sz="1800" dirty="0">
                <a:latin typeface="Arial MT"/>
                <a:cs typeface="Arial MT"/>
              </a:rPr>
              <a:t>receitas,</a:t>
            </a:r>
            <a:r>
              <a:rPr sz="1800" spc="7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6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categoria</a:t>
            </a:r>
            <a:r>
              <a:rPr sz="1800" spc="7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econômica</a:t>
            </a:r>
            <a:r>
              <a:rPr sz="1800" spc="7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7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fonte,</a:t>
            </a:r>
            <a:r>
              <a:rPr sz="1800" spc="7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especificando</a:t>
            </a:r>
            <a:r>
              <a:rPr sz="1800" spc="6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7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previsão</a:t>
            </a:r>
            <a:r>
              <a:rPr sz="1800" spc="6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inicial,</a:t>
            </a:r>
            <a:r>
              <a:rPr sz="1800" spc="7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70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previsão </a:t>
            </a:r>
            <a:r>
              <a:rPr sz="1800" dirty="0">
                <a:latin typeface="Arial MT"/>
                <a:cs typeface="Arial MT"/>
              </a:rPr>
              <a:t>atualizada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exercício,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realizada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bimestre,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realizada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exercício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previsão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10" dirty="0">
                <a:latin typeface="Arial MT"/>
                <a:cs typeface="Arial MT"/>
              </a:rPr>
              <a:t>realizar;</a:t>
            </a:r>
            <a:endParaRPr sz="1800">
              <a:latin typeface="Arial MT"/>
              <a:cs typeface="Arial MT"/>
            </a:endParaRPr>
          </a:p>
          <a:p>
            <a:pPr marL="12700" marR="6985" indent="290195" algn="just">
              <a:lnSpc>
                <a:spcPts val="2080"/>
              </a:lnSpc>
              <a:spcBef>
                <a:spcPts val="40"/>
              </a:spcBef>
              <a:buAutoNum type="alphaLcParenR"/>
              <a:tabLst>
                <a:tab pos="302895" algn="l"/>
              </a:tabLst>
            </a:pPr>
            <a:r>
              <a:rPr sz="1800" dirty="0">
                <a:latin typeface="Arial MT"/>
                <a:cs typeface="Arial MT"/>
              </a:rPr>
              <a:t>despesas,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1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categoria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econômica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grupo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natureza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despesa,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discriminando</a:t>
            </a:r>
            <a:r>
              <a:rPr sz="1800" spc="16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dotação </a:t>
            </a:r>
            <a:r>
              <a:rPr sz="1800" dirty="0">
                <a:latin typeface="Arial MT"/>
                <a:cs typeface="Arial MT"/>
              </a:rPr>
              <a:t>inicial,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dotação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exercício,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empenhada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liquidada,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bimestre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exercício;</a:t>
            </a:r>
            <a:endParaRPr sz="1800">
              <a:latin typeface="Arial MT"/>
              <a:cs typeface="Arial MT"/>
            </a:endParaRPr>
          </a:p>
          <a:p>
            <a:pPr marL="266065" indent="-253365" algn="just">
              <a:lnSpc>
                <a:spcPts val="2014"/>
              </a:lnSpc>
              <a:buAutoNum type="alphaLcParenR"/>
              <a:tabLst>
                <a:tab pos="266065" algn="l"/>
              </a:tabLst>
            </a:pPr>
            <a:r>
              <a:rPr sz="1800" dirty="0">
                <a:latin typeface="Arial MT"/>
                <a:cs typeface="Arial MT"/>
              </a:rPr>
              <a:t>despesas,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função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0" dirty="0">
                <a:latin typeface="Arial MT"/>
                <a:cs typeface="Arial MT"/>
              </a:rPr>
              <a:t> subfunção.</a:t>
            </a:r>
            <a:endParaRPr sz="1800">
              <a:latin typeface="Arial MT"/>
              <a:cs typeface="Arial MT"/>
            </a:endParaRPr>
          </a:p>
          <a:p>
            <a:pPr marL="12700" marR="5715">
              <a:lnSpc>
                <a:spcPts val="2080"/>
              </a:lnSpc>
              <a:spcBef>
                <a:spcPts val="1435"/>
              </a:spcBef>
            </a:pPr>
            <a:r>
              <a:rPr sz="1800" dirty="0">
                <a:latin typeface="Arial MT"/>
                <a:cs typeface="Arial MT"/>
              </a:rPr>
              <a:t>§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1º</a:t>
            </a:r>
            <a:r>
              <a:rPr sz="1800" spc="2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2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valores</a:t>
            </a:r>
            <a:r>
              <a:rPr sz="1800" spc="2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referentes</a:t>
            </a:r>
            <a:r>
              <a:rPr sz="1800" spc="2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ao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refinanciamento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dívida</a:t>
            </a:r>
            <a:r>
              <a:rPr sz="1800" spc="2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mobiliária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constarão</a:t>
            </a:r>
            <a:r>
              <a:rPr sz="1800" spc="27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destacadamente </a:t>
            </a:r>
            <a:r>
              <a:rPr sz="1800" dirty="0">
                <a:latin typeface="Arial MT"/>
                <a:cs typeface="Arial MT"/>
              </a:rPr>
              <a:t>nas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operações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crédito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amortização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-10" dirty="0">
                <a:latin typeface="Arial MT"/>
                <a:cs typeface="Arial MT"/>
              </a:rPr>
              <a:t> dívida.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 MT"/>
                <a:cs typeface="Arial MT"/>
              </a:rPr>
              <a:t>§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2º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descumprimento do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prazo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neste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artigo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sujeita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ente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às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sanções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previstas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§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2º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120"/>
              </a:lnSpc>
            </a:pPr>
            <a:r>
              <a:rPr sz="1800" dirty="0">
                <a:latin typeface="Arial MT"/>
                <a:cs typeface="Arial MT"/>
              </a:rPr>
              <a:t>do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51.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7F71DE21-DFC6-D403-0BB3-785831578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300" y="6579803"/>
            <a:ext cx="771600" cy="851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54910" y="520953"/>
            <a:ext cx="5785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45" dirty="0"/>
              <a:t> </a:t>
            </a:r>
            <a:r>
              <a:rPr spc="-10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089" y="1174750"/>
            <a:ext cx="44278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52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1673605"/>
          <a:ext cx="10059669" cy="4436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1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Arrecadadas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Correntes</a:t>
                      </a:r>
                      <a:r>
                        <a:rPr sz="15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64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15.149.705,57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Tributária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9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1.403.986,24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Contribuições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154.548,16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Patrimonial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544.481,89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Agropecuária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Industrial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Serviços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14.861.060,74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(-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Deduções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-2.167.815,48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Outras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Receitas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353.444,02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1.456.175,81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Operações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Crédito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Alienação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Bens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Amortização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Empréstimos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Capital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1.456.175,81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Outras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Receitas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Capital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9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(III) =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(I+II)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16.605.881,38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231C93E5-01C3-5F30-6571-379D6D45B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900" y="6411639"/>
            <a:ext cx="924000" cy="10195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049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45" dirty="0"/>
              <a:t> </a:t>
            </a:r>
            <a:r>
              <a:rPr spc="-10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089" y="1048258"/>
            <a:ext cx="4427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52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1547113"/>
          <a:ext cx="10059669" cy="41789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1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Liquidadas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Órgão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Governo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0102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GABINETE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PREFEITO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351.887,38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0103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ADMINISTRAÇÃO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GESTÃO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524.433,59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0104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FAZENDA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9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367.867,41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0105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EDUCAÇÃO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ESPORTES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3.684.790,21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0106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TURISMO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CULTURA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541.451,65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0107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AGRICULTURA/MEIO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AMBIENTE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755.101,18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0108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MUN.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CIDADE,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INDÚST.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COM.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SERVIÇOS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1.097.899,71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0109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INFRAESTRUTURA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1.723.712,92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0110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135.558,34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0114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ENCARGOS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GERAIS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MUNICÍPIO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521.820,88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0199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RESERVA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CONTINGÊNCIA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0311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528.925,17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0412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SAÚDE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4.191.742,22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0513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HOSPITAL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ANCHIETENSE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335.295,51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0601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PODER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LEGISLATIVO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393.340,11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(IV)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15.153.826,28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C9BFBFCD-D030-5733-8CFA-2D1DAEB43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049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45" dirty="0"/>
              <a:t> </a:t>
            </a:r>
            <a:r>
              <a:rPr spc="-10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089" y="1048258"/>
            <a:ext cx="4427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52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684F8A46-7DF3-E56A-CD89-DF1EB65FF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15D7707-DDDC-378D-BB9A-876F41EF8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1557174"/>
            <a:ext cx="9601201" cy="17670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2454910" y="392937"/>
            <a:ext cx="57854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EXECUÇÃO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ORÇAMENTÁRIA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3089" y="1048258"/>
            <a:ext cx="44278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52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286442"/>
            <a:ext cx="9770748" cy="3336340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66FF4BA4-A6AE-924C-5A46-D165A017B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7335">
              <a:lnSpc>
                <a:spcPct val="100000"/>
              </a:lnSpc>
              <a:spcBef>
                <a:spcPts val="100"/>
              </a:spcBef>
            </a:pPr>
            <a:r>
              <a:rPr dirty="0"/>
              <a:t>METAS DE</a:t>
            </a:r>
            <a:r>
              <a:rPr spc="-10" dirty="0"/>
              <a:t> ARRECADAÇÃO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048258"/>
            <a:ext cx="9954895" cy="3842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  <a:spcBef>
                <a:spcPts val="139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8°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Até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trinta dias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após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publicação dos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orçamentos,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termos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dispuser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lei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diretrizes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orçamentárias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observado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disposto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alínea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"c"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inciso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</a:t>
            </a:r>
            <a:r>
              <a:rPr sz="1800" spc="1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4°,</a:t>
            </a:r>
            <a:r>
              <a:rPr sz="1800" spc="1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Poder </a:t>
            </a:r>
            <a:r>
              <a:rPr sz="1800" dirty="0">
                <a:latin typeface="Arial MT"/>
                <a:cs typeface="Arial MT"/>
              </a:rPr>
              <a:t>Executivo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estabelecerá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programação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financeira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cronograma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execução</a:t>
            </a:r>
            <a:r>
              <a:rPr sz="1800" spc="1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mensal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spc="-25" dirty="0">
                <a:latin typeface="Arial MT"/>
                <a:cs typeface="Arial MT"/>
              </a:rPr>
              <a:t>de </a:t>
            </a:r>
            <a:r>
              <a:rPr sz="1800" spc="-10" dirty="0">
                <a:latin typeface="Arial MT"/>
                <a:cs typeface="Arial MT"/>
              </a:rPr>
              <a:t>desembolso.</a:t>
            </a:r>
            <a:endParaRPr sz="1800">
              <a:latin typeface="Arial MT"/>
              <a:cs typeface="Arial MT"/>
            </a:endParaRPr>
          </a:p>
          <a:p>
            <a:pPr marL="12700" marR="8890" algn="just">
              <a:lnSpc>
                <a:spcPct val="96100"/>
              </a:lnSpc>
            </a:pPr>
            <a:r>
              <a:rPr sz="1800" dirty="0">
                <a:latin typeface="Arial MT"/>
                <a:cs typeface="Arial MT"/>
              </a:rPr>
              <a:t>Parágrafo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único.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recursos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legalmente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vinculados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finalidade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específica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serão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utilizados </a:t>
            </a:r>
            <a:r>
              <a:rPr sz="1800" dirty="0">
                <a:latin typeface="Arial MT"/>
                <a:cs typeface="Arial MT"/>
              </a:rPr>
              <a:t>exclusivamente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atender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ao  objeto  de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sua  vinculação,  ainda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que  em  exercício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diverso </a:t>
            </a:r>
            <a:r>
              <a:rPr sz="1800" dirty="0">
                <a:latin typeface="Arial MT"/>
                <a:cs typeface="Arial MT"/>
              </a:rPr>
              <a:t>daquele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ocorrer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ingresso.</a:t>
            </a:r>
            <a:endParaRPr sz="1800">
              <a:latin typeface="Arial MT"/>
              <a:cs typeface="Arial MT"/>
            </a:endParaRPr>
          </a:p>
          <a:p>
            <a:pPr marL="12700" marR="6350" algn="just">
              <a:lnSpc>
                <a:spcPct val="96000"/>
              </a:lnSpc>
              <a:spcBef>
                <a:spcPts val="138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13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prazo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previsto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8°,</a:t>
            </a:r>
            <a:r>
              <a:rPr sz="1800" spc="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receitas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previstas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serão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desdobradas,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pelo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Poder </a:t>
            </a:r>
            <a:r>
              <a:rPr sz="1800" dirty="0">
                <a:latin typeface="Arial MT"/>
                <a:cs typeface="Arial MT"/>
              </a:rPr>
              <a:t>Executivo,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metas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bimestrais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arrecadação,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especificação,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separado,</a:t>
            </a:r>
            <a:r>
              <a:rPr sz="1800" spc="35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quando </a:t>
            </a:r>
            <a:r>
              <a:rPr sz="1800" dirty="0">
                <a:latin typeface="Arial MT"/>
                <a:cs typeface="Arial MT"/>
              </a:rPr>
              <a:t>cabível,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medidas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combate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à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evasão</a:t>
            </a:r>
            <a:r>
              <a:rPr sz="1800" spc="2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à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sonegação,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quantidade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valores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ações </a:t>
            </a:r>
            <a:r>
              <a:rPr sz="1800" dirty="0">
                <a:latin typeface="Arial MT"/>
                <a:cs typeface="Arial MT"/>
              </a:rPr>
              <a:t>ajuizadas</a:t>
            </a:r>
            <a:r>
              <a:rPr sz="1800" spc="4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cobrança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dívida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ativa,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bem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</a:t>
            </a:r>
            <a:r>
              <a:rPr sz="1800" spc="4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evolução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montante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créditos </a:t>
            </a:r>
            <a:r>
              <a:rPr sz="1800" dirty="0">
                <a:latin typeface="Arial MT"/>
                <a:cs typeface="Arial MT"/>
              </a:rPr>
              <a:t>tributários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passíveis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cobrança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administrativa.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0998A596-823D-BFCD-18A0-0B1C3E1FD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11882" y="342646"/>
            <a:ext cx="54686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METAS DE</a:t>
            </a:r>
            <a:r>
              <a:rPr spc="-10" dirty="0"/>
              <a:t> ARRECADAÇÃO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42361" y="996441"/>
            <a:ext cx="5408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1833626"/>
          <a:ext cx="10059032" cy="4447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3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92519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Orçamentárias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76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Arrecadação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Diferença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04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Correntes</a:t>
                      </a:r>
                      <a:r>
                        <a:rPr sz="15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13.620.000,00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15.149.705,57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1.529.705,57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Tributária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1.403.986,24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1.403.986,24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Contribuições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154.548,16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154.548,16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Patrimonial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544.481,89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544.481,89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Agropecuária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Industrial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Receita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Serviços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13.620.000,00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14.861.060,74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1.241.060,74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(-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Deduções</a:t>
                      </a:r>
                      <a:r>
                        <a:rPr sz="15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-2.167.815,48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-2.167.815,48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Outras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Receitas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353.444,02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353.444,02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1.456.175,81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1.456.175,81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Operações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Crédito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Alienação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Bens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Amortização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Empréstimos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Transferências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Capital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1.456.175,81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1.456.175,81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Outras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Receitas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Capital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(III) =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(I+II)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13.620.000,00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16.605.881,38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2.985.881,38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00CA65CA-A83E-700D-8E78-22434DC92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100" y="6495721"/>
            <a:ext cx="847800" cy="9355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7335">
              <a:lnSpc>
                <a:spcPct val="100000"/>
              </a:lnSpc>
              <a:spcBef>
                <a:spcPts val="100"/>
              </a:spcBef>
            </a:pPr>
            <a:r>
              <a:rPr dirty="0"/>
              <a:t>METAS DE</a:t>
            </a:r>
            <a:r>
              <a:rPr spc="-10" dirty="0"/>
              <a:t> ARRECADAÇÃO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42361" y="1048258"/>
            <a:ext cx="5408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286442"/>
            <a:ext cx="9770748" cy="33363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51675" y="3781425"/>
            <a:ext cx="1038225" cy="198131"/>
          </a:xfrm>
          <a:prstGeom prst="rect">
            <a:avLst/>
          </a:prstGeom>
          <a:solidFill>
            <a:srgbClr val="E43C0D"/>
          </a:solidFill>
          <a:ln w="9525">
            <a:noFill/>
          </a:ln>
        </p:spPr>
        <p:txBody>
          <a:bodyPr vert="horz" wrap="square" lIns="0" tIns="43815" rIns="0" bIns="0" rtlCol="0">
            <a:spAutoFit/>
          </a:bodyPr>
          <a:lstStyle/>
          <a:p>
            <a:pPr marL="97155" algn="ctr">
              <a:lnSpc>
                <a:spcPct val="100000"/>
              </a:lnSpc>
              <a:spcBef>
                <a:spcPts val="345"/>
              </a:spcBef>
            </a:pPr>
            <a:r>
              <a:rPr sz="1000" b="1" spc="-10" dirty="0">
                <a:latin typeface="Arial"/>
                <a:cs typeface="Arial"/>
              </a:rPr>
              <a:t>16.605.881,38</a:t>
            </a:r>
            <a:endParaRPr sz="1000" dirty="0">
              <a:latin typeface="Arial"/>
              <a:cs typeface="Arial"/>
            </a:endParaRPr>
          </a:p>
        </p:txBody>
      </p:sp>
      <p:pic>
        <p:nvPicPr>
          <p:cNvPr id="6" name="Imagem 5" descr="brasao_atualizado PORTAL2.jpg">
            <a:extLst>
              <a:ext uri="{FF2B5EF4-FFF2-40B4-BE49-F238E27FC236}">
                <a16:creationId xmlns:a16="http://schemas.microsoft.com/office/drawing/2014/main" id="{6A18BCFA-45BB-B497-50FD-373034DD1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4080">
              <a:lnSpc>
                <a:spcPct val="100000"/>
              </a:lnSpc>
              <a:spcBef>
                <a:spcPts val="100"/>
              </a:spcBef>
            </a:pPr>
            <a:r>
              <a:rPr dirty="0"/>
              <a:t>CRONOGRAMA</a:t>
            </a:r>
            <a:r>
              <a:rPr spc="-35" dirty="0"/>
              <a:t> </a:t>
            </a:r>
            <a:r>
              <a:rPr dirty="0"/>
              <a:t>DE</a:t>
            </a:r>
            <a:r>
              <a:rPr spc="-10" dirty="0"/>
              <a:t> DESEMBOLSO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048258"/>
            <a:ext cx="9954895" cy="3842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  <a:spcBef>
                <a:spcPts val="139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8°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Até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trinta dias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após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publicação dos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orçamentos,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termos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dispuser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lei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diretrizes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orçamentárias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observado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disposto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alínea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inciso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2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4°,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Poder </a:t>
            </a:r>
            <a:r>
              <a:rPr sz="1800" dirty="0">
                <a:latin typeface="Arial MT"/>
                <a:cs typeface="Arial MT"/>
              </a:rPr>
              <a:t>Executivo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estabelecerá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programação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financeira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cronograma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execução</a:t>
            </a:r>
            <a:r>
              <a:rPr sz="1800" spc="1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mensal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spc="-25" dirty="0">
                <a:latin typeface="Arial MT"/>
                <a:cs typeface="Arial MT"/>
              </a:rPr>
              <a:t>de </a:t>
            </a:r>
            <a:r>
              <a:rPr sz="1800" spc="-10" dirty="0">
                <a:latin typeface="Arial MT"/>
                <a:cs typeface="Arial MT"/>
              </a:rPr>
              <a:t>desembolso.</a:t>
            </a:r>
            <a:endParaRPr sz="1800">
              <a:latin typeface="Arial MT"/>
              <a:cs typeface="Arial MT"/>
            </a:endParaRPr>
          </a:p>
          <a:p>
            <a:pPr marL="12700" marR="8890" algn="just">
              <a:lnSpc>
                <a:spcPct val="96100"/>
              </a:lnSpc>
            </a:pPr>
            <a:r>
              <a:rPr sz="1800" dirty="0">
                <a:latin typeface="Arial MT"/>
                <a:cs typeface="Arial MT"/>
              </a:rPr>
              <a:t>Parágrafo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único.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recursos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legalmente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vinculados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finalidade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específica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serão</a:t>
            </a:r>
            <a:r>
              <a:rPr sz="1800" spc="48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utilizados </a:t>
            </a:r>
            <a:r>
              <a:rPr sz="1800" dirty="0">
                <a:latin typeface="Arial MT"/>
                <a:cs typeface="Arial MT"/>
              </a:rPr>
              <a:t>exclusivamente</a:t>
            </a:r>
            <a:r>
              <a:rPr sz="1800" spc="4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atender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ao  objeto  de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sua  vinculação,  ainda</a:t>
            </a:r>
            <a:r>
              <a:rPr sz="1800" spc="1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que  em  exercício</a:t>
            </a:r>
            <a:r>
              <a:rPr sz="1800" spc="5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diverso </a:t>
            </a:r>
            <a:r>
              <a:rPr sz="1800" dirty="0">
                <a:latin typeface="Arial MT"/>
                <a:cs typeface="Arial MT"/>
              </a:rPr>
              <a:t>daquele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ocorrer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ingresso.</a:t>
            </a:r>
            <a:endParaRPr sz="1800">
              <a:latin typeface="Arial MT"/>
              <a:cs typeface="Arial MT"/>
            </a:endParaRPr>
          </a:p>
          <a:p>
            <a:pPr marL="12700" marR="6350" algn="just">
              <a:lnSpc>
                <a:spcPct val="96000"/>
              </a:lnSpc>
              <a:spcBef>
                <a:spcPts val="138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13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prazo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previsto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8°,</a:t>
            </a:r>
            <a:r>
              <a:rPr sz="1800" spc="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receitas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previstas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serão</a:t>
            </a:r>
            <a:r>
              <a:rPr sz="1800" spc="1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desdobradas,</a:t>
            </a:r>
            <a:r>
              <a:rPr sz="1800" spc="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pelo</a:t>
            </a:r>
            <a:r>
              <a:rPr sz="1800" spc="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Poder </a:t>
            </a:r>
            <a:r>
              <a:rPr sz="1800" dirty="0">
                <a:latin typeface="Arial MT"/>
                <a:cs typeface="Arial MT"/>
              </a:rPr>
              <a:t>Executivo,</a:t>
            </a:r>
            <a:r>
              <a:rPr sz="1800" spc="3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metas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bimestrais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arrecadação,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especificação,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separado,</a:t>
            </a:r>
            <a:r>
              <a:rPr sz="1800" spc="35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quando </a:t>
            </a:r>
            <a:r>
              <a:rPr sz="1800" dirty="0">
                <a:latin typeface="Arial MT"/>
                <a:cs typeface="Arial MT"/>
              </a:rPr>
              <a:t>cabível,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medidas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combate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à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evasão</a:t>
            </a:r>
            <a:r>
              <a:rPr sz="1800" spc="2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à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sonegação,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quantidade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valores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ações </a:t>
            </a:r>
            <a:r>
              <a:rPr sz="1800" dirty="0">
                <a:latin typeface="Arial MT"/>
                <a:cs typeface="Arial MT"/>
              </a:rPr>
              <a:t>ajuizadas</a:t>
            </a:r>
            <a:r>
              <a:rPr sz="1800" spc="4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cobrança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dívida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ativa,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bem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</a:t>
            </a:r>
            <a:r>
              <a:rPr sz="1800" spc="4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evolução</a:t>
            </a:r>
            <a:r>
              <a:rPr sz="1800" spc="4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montante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créditos </a:t>
            </a:r>
            <a:r>
              <a:rPr sz="1800" dirty="0">
                <a:latin typeface="Arial MT"/>
                <a:cs typeface="Arial MT"/>
              </a:rPr>
              <a:t>tributários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passíveis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cobrança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administrativa.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375D1E2D-A7AD-0885-FFD4-FD50A1F7B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68754" y="342646"/>
            <a:ext cx="67564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CRONOGRAMA</a:t>
            </a:r>
            <a:r>
              <a:rPr spc="-35" dirty="0"/>
              <a:t> </a:t>
            </a:r>
            <a:r>
              <a:rPr dirty="0"/>
              <a:t>DE</a:t>
            </a:r>
            <a:r>
              <a:rPr spc="-10" dirty="0"/>
              <a:t> DESEMBOLSO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42361" y="996441"/>
            <a:ext cx="5408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1833626"/>
          <a:ext cx="10059032" cy="29946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3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8718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Orçamentárias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02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Fixadas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30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Realizadas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Diferença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04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Correntes</a:t>
                      </a:r>
                      <a:r>
                        <a:rPr sz="15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12.551.000,00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13.201.834,43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-650.834,43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Pessoal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Encargos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Sociais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6.492.000,00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7.452.875,32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-960.875,32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Juros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Amortização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Dívida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286.000,00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134.396,82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151.603,18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Outras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Despesas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Correntes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5.773.000,00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5.614.562,29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158.437,71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904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419.000,00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1.951.991,85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-1.532.991,85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935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Investimentos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419.000,00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1.828.134,33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-1.409.134,33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Inversões</a:t>
                      </a:r>
                      <a:r>
                        <a:rPr sz="15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Financeiras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85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74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Amortização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Dívida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Fundada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Interna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123.857,52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-123.857,52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Reserva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contingência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(III)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110">
                <a:tc>
                  <a:txBody>
                    <a:bodyPr/>
                    <a:lstStyle/>
                    <a:p>
                      <a:pPr marL="63500">
                        <a:lnSpc>
                          <a:spcPts val="1764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Reserva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contingência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ts val="1764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(IV)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(I+II+III)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12.970.000,00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15.153.826,28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-2.183.826,28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46330442-497F-D6AA-E8DF-890D77321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1968754" y="392937"/>
            <a:ext cx="67564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CRONOGRAMA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</a:t>
            </a:r>
            <a:r>
              <a:rPr sz="3200" b="1" spc="-10" dirty="0">
                <a:latin typeface="Arial"/>
                <a:cs typeface="Arial"/>
              </a:rPr>
              <a:t> DESEMBOLSO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2361" y="1048258"/>
            <a:ext cx="5408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nº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8º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13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286442"/>
            <a:ext cx="9770748" cy="3336340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1776105A-A56E-92F5-5D33-34734EABF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44904" y="392937"/>
            <a:ext cx="8204200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838200" marR="5080" indent="-826135">
              <a:lnSpc>
                <a:spcPts val="3679"/>
              </a:lnSpc>
              <a:spcBef>
                <a:spcPts val="359"/>
              </a:spcBef>
            </a:pPr>
            <a:r>
              <a:rPr dirty="0"/>
              <a:t>APLICAÇÃO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dirty="0"/>
              <a:t>EM</a:t>
            </a:r>
            <a:r>
              <a:rPr spc="-20" dirty="0"/>
              <a:t> </a:t>
            </a:r>
            <a:r>
              <a:rPr dirty="0"/>
              <a:t>AÇÕES</a:t>
            </a:r>
            <a:r>
              <a:rPr spc="-15" dirty="0"/>
              <a:t> </a:t>
            </a:r>
            <a:r>
              <a:rPr spc="-50" dirty="0"/>
              <a:t>E </a:t>
            </a:r>
            <a:r>
              <a:rPr dirty="0"/>
              <a:t>SERVIÇOS</a:t>
            </a:r>
            <a:r>
              <a:rPr spc="-25" dirty="0"/>
              <a:t> </a:t>
            </a:r>
            <a:r>
              <a:rPr dirty="0"/>
              <a:t>PÚBLICOS</a:t>
            </a:r>
            <a:r>
              <a:rPr spc="-4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10"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514602"/>
            <a:ext cx="9951720" cy="1825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ADCT,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77,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Emenda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Constitucional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n°29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13/09/2000</a:t>
            </a:r>
            <a:endParaRPr sz="2000">
              <a:latin typeface="Arial MT"/>
              <a:cs typeface="Arial MT"/>
            </a:endParaRPr>
          </a:p>
          <a:p>
            <a:pPr marL="12700" marR="6350">
              <a:lnSpc>
                <a:spcPts val="2070"/>
              </a:lnSpc>
              <a:spcBef>
                <a:spcPts val="1460"/>
              </a:spcBef>
            </a:pPr>
            <a:r>
              <a:rPr sz="1800" dirty="0">
                <a:latin typeface="Arial MT"/>
                <a:cs typeface="Arial MT"/>
              </a:rPr>
              <a:t>EC</a:t>
            </a:r>
            <a:r>
              <a:rPr sz="1800" spc="2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29/2000,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3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7º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Ato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Disposições</a:t>
            </a:r>
            <a:r>
              <a:rPr sz="1800" spc="2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Constitucionais</a:t>
            </a:r>
            <a:r>
              <a:rPr sz="1800" spc="25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Transitórias</a:t>
            </a:r>
            <a:r>
              <a:rPr sz="1800" spc="3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passa</a:t>
            </a:r>
            <a:r>
              <a:rPr sz="1800" spc="20" dirty="0">
                <a:latin typeface="Arial MT"/>
                <a:cs typeface="Arial MT"/>
              </a:rPr>
              <a:t> 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5" dirty="0">
                <a:latin typeface="Arial MT"/>
                <a:cs typeface="Arial MT"/>
              </a:rPr>
              <a:t>  </a:t>
            </a:r>
            <a:r>
              <a:rPr sz="1800" spc="-10" dirty="0">
                <a:latin typeface="Arial MT"/>
                <a:cs typeface="Arial MT"/>
              </a:rPr>
              <a:t>vigorar </a:t>
            </a:r>
            <a:r>
              <a:rPr sz="1800" dirty="0">
                <a:latin typeface="Arial MT"/>
                <a:cs typeface="Arial MT"/>
              </a:rPr>
              <a:t>acrescido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seguinte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77: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ts val="2060"/>
              </a:lnSpc>
              <a:spcBef>
                <a:spcPts val="10"/>
              </a:spcBef>
            </a:pPr>
            <a:r>
              <a:rPr sz="1800" dirty="0">
                <a:latin typeface="Arial MT"/>
                <a:cs typeface="Arial MT"/>
              </a:rPr>
              <a:t>"III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1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caso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1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Municípios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Distrito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Federal,</a:t>
            </a:r>
            <a:r>
              <a:rPr sz="1800" spc="1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quinze</a:t>
            </a:r>
            <a:r>
              <a:rPr sz="1800" spc="1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1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cento</a:t>
            </a:r>
            <a:r>
              <a:rPr sz="1800" spc="1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produto</a:t>
            </a:r>
            <a:r>
              <a:rPr sz="1800" spc="1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arrecadação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impostos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refere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156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recursos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tratam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Art´s.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158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159,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inciso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039"/>
              </a:lnSpc>
            </a:pPr>
            <a:r>
              <a:rPr sz="1800" dirty="0">
                <a:latin typeface="Arial MT"/>
                <a:cs typeface="Arial MT"/>
              </a:rPr>
              <a:t>I,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alínea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§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3º."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3818254"/>
          <a:ext cx="10059669" cy="1724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bruta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Impostos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Transferências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11.989.805,48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função/subfunção</a:t>
                      </a:r>
                      <a:r>
                        <a:rPr sz="15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4.527.037,73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Deduções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1.265.313,31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efeito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cálculo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(IV)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(II-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III)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3.261.724,42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Mínimo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aplicado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1.798.470,82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à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maior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1.463.253,60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(IV)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27,20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A02258B0-9F1B-2002-A973-2BA33878F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710055" marR="5080" indent="-826135">
              <a:lnSpc>
                <a:spcPts val="3679"/>
              </a:lnSpc>
              <a:spcBef>
                <a:spcPts val="359"/>
              </a:spcBef>
            </a:pPr>
            <a:r>
              <a:rPr dirty="0"/>
              <a:t>APLICAÇÃO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dirty="0"/>
              <a:t>EM</a:t>
            </a:r>
            <a:r>
              <a:rPr spc="-20" dirty="0"/>
              <a:t> </a:t>
            </a:r>
            <a:r>
              <a:rPr dirty="0"/>
              <a:t>AÇÕES</a:t>
            </a:r>
            <a:r>
              <a:rPr spc="-15" dirty="0"/>
              <a:t> </a:t>
            </a:r>
            <a:r>
              <a:rPr spc="-50" dirty="0"/>
              <a:t>E </a:t>
            </a:r>
            <a:r>
              <a:rPr dirty="0"/>
              <a:t>SERVIÇOS</a:t>
            </a:r>
            <a:r>
              <a:rPr spc="-25" dirty="0"/>
              <a:t> </a:t>
            </a:r>
            <a:r>
              <a:rPr dirty="0"/>
              <a:t>PÚBLICOS</a:t>
            </a:r>
            <a:r>
              <a:rPr spc="-40" dirty="0"/>
              <a:t> </a:t>
            </a:r>
            <a:r>
              <a:rPr dirty="0"/>
              <a:t>DE</a:t>
            </a:r>
            <a:r>
              <a:rPr spc="-20" dirty="0"/>
              <a:t> </a:t>
            </a:r>
            <a:r>
              <a:rPr spc="-10"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73682" y="1514602"/>
            <a:ext cx="71469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ADCT,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77,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Emenda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Constitucional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n°29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13/09/2000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754050"/>
            <a:ext cx="9770748" cy="3336096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33298C97-F2F0-E82C-3ECA-219954C32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46" y="6090145"/>
            <a:ext cx="1215353" cy="13410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75920" y="392937"/>
            <a:ext cx="9944735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1851660">
              <a:lnSpc>
                <a:spcPts val="3679"/>
              </a:lnSpc>
              <a:spcBef>
                <a:spcPts val="359"/>
              </a:spcBef>
            </a:pPr>
            <a:r>
              <a:rPr dirty="0"/>
              <a:t>APLICAÇÃO</a:t>
            </a:r>
            <a:r>
              <a:rPr spc="-2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spc="-25" dirty="0"/>
              <a:t>NA </a:t>
            </a:r>
            <a:r>
              <a:rPr dirty="0"/>
              <a:t>MANUTENÇÃO</a:t>
            </a:r>
            <a:r>
              <a:rPr spc="-35" dirty="0"/>
              <a:t> </a:t>
            </a:r>
            <a:r>
              <a:rPr dirty="0"/>
              <a:t>E</a:t>
            </a:r>
            <a:r>
              <a:rPr spc="-20" dirty="0"/>
              <a:t> </a:t>
            </a:r>
            <a:r>
              <a:rPr dirty="0"/>
              <a:t>DESENVOLVIMENTO</a:t>
            </a:r>
            <a:r>
              <a:rPr spc="-15" dirty="0"/>
              <a:t> </a:t>
            </a:r>
            <a:r>
              <a:rPr dirty="0"/>
              <a:t>DO</a:t>
            </a:r>
            <a:r>
              <a:rPr spc="-20" dirty="0"/>
              <a:t> </a:t>
            </a:r>
            <a:r>
              <a:rPr spc="-10" dirty="0"/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514602"/>
            <a:ext cx="9952355" cy="2266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212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LDB,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72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6200"/>
              </a:lnSpc>
              <a:spcBef>
                <a:spcPts val="1395"/>
              </a:spcBef>
            </a:pPr>
            <a:r>
              <a:rPr sz="1800" dirty="0">
                <a:latin typeface="Arial MT"/>
                <a:cs typeface="Arial MT"/>
              </a:rPr>
              <a:t>CF,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212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17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União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aplicará,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anualmente,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nunca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menos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dezoito,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17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Estados,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Distrito </a:t>
            </a:r>
            <a:r>
              <a:rPr sz="1800" dirty="0">
                <a:latin typeface="Arial MT"/>
                <a:cs typeface="Arial MT"/>
              </a:rPr>
              <a:t>Federal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Municípios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vinte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cinco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cento,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mínimo,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resultante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impostos, </a:t>
            </a:r>
            <a:r>
              <a:rPr sz="1800" dirty="0">
                <a:latin typeface="Arial MT"/>
                <a:cs typeface="Arial MT"/>
              </a:rPr>
              <a:t>compreendida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proveniente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transferências,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manutenção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desenvolvimento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ensino.</a:t>
            </a:r>
            <a:endParaRPr sz="1800">
              <a:latin typeface="Arial MT"/>
              <a:cs typeface="Arial MT"/>
            </a:endParaRPr>
          </a:p>
          <a:p>
            <a:pPr marL="12700" marR="5715" algn="just">
              <a:lnSpc>
                <a:spcPct val="96100"/>
              </a:lnSpc>
              <a:spcBef>
                <a:spcPts val="1380"/>
              </a:spcBef>
            </a:pPr>
            <a:r>
              <a:rPr sz="1800" dirty="0">
                <a:latin typeface="Arial MT"/>
                <a:cs typeface="Arial MT"/>
              </a:rPr>
              <a:t>LDB,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3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72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3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despesas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3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manutenção</a:t>
            </a:r>
            <a:r>
              <a:rPr sz="1800" spc="3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desenvolvimento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3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ensino</a:t>
            </a:r>
            <a:r>
              <a:rPr sz="1800" spc="3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serão </a:t>
            </a:r>
            <a:r>
              <a:rPr sz="1800" dirty="0">
                <a:latin typeface="Arial MT"/>
                <a:cs typeface="Arial MT"/>
              </a:rPr>
              <a:t>apuradas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publicadas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balanços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Público,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assim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como nos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relatórios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 se</a:t>
            </a:r>
            <a:r>
              <a:rPr sz="1800" spc="-10" dirty="0">
                <a:latin typeface="Arial MT"/>
                <a:cs typeface="Arial MT"/>
              </a:rPr>
              <a:t> refere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§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3º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165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Constituição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Federal.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4258944"/>
          <a:ext cx="10059669" cy="2212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bruta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Impostos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Transferências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11.989.805,48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função/subfunção</a:t>
                      </a:r>
                      <a:r>
                        <a:rPr sz="15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2.069.290,74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Deduções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Receitas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FUNDEB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não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utilizadas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exercício,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valor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superior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10%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0"/>
                        </a:lnSpc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Resultado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líquido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transf.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FUNDEB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(IV)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2.167.816,15,48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efeito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cálculo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(V)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(II-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III-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IV)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9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3.330.636,26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Mínimo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aplicado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2.997.451,37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à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Maior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333.184,89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(V)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27,78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D59B9FE5-9369-E2F1-C393-05E93D6BF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300" y="6579803"/>
            <a:ext cx="771600" cy="85142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5875" marR="5080" indent="1851660">
              <a:lnSpc>
                <a:spcPts val="3679"/>
              </a:lnSpc>
              <a:spcBef>
                <a:spcPts val="359"/>
              </a:spcBef>
            </a:pPr>
            <a:r>
              <a:rPr dirty="0"/>
              <a:t>APLICAÇÃO</a:t>
            </a:r>
            <a:r>
              <a:rPr spc="-25" dirty="0"/>
              <a:t> </a:t>
            </a:r>
            <a:r>
              <a:rPr dirty="0"/>
              <a:t>DE</a:t>
            </a:r>
            <a:r>
              <a:rPr spc="-10" dirty="0"/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spc="-25" dirty="0"/>
              <a:t>NA </a:t>
            </a:r>
            <a:r>
              <a:rPr dirty="0"/>
              <a:t>MANUTENÇÃO</a:t>
            </a:r>
            <a:r>
              <a:rPr spc="-35" dirty="0"/>
              <a:t> </a:t>
            </a:r>
            <a:r>
              <a:rPr dirty="0"/>
              <a:t>E</a:t>
            </a:r>
            <a:r>
              <a:rPr spc="-20" dirty="0"/>
              <a:t> </a:t>
            </a:r>
            <a:r>
              <a:rPr dirty="0"/>
              <a:t>DESENVOLVIMENTO</a:t>
            </a:r>
            <a:r>
              <a:rPr spc="-15" dirty="0"/>
              <a:t> </a:t>
            </a:r>
            <a:r>
              <a:rPr dirty="0"/>
              <a:t>DO</a:t>
            </a:r>
            <a:r>
              <a:rPr spc="-20" dirty="0"/>
              <a:t> </a:t>
            </a:r>
            <a:r>
              <a:rPr spc="-10" dirty="0"/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20670" y="1514602"/>
            <a:ext cx="50514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212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LDB,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72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754050"/>
            <a:ext cx="9770748" cy="3336096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9B1DC12E-1977-4E3B-30BA-C8F9128C3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300" y="6159391"/>
            <a:ext cx="1152600" cy="12718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31CCE5C-F22A-2F48-9F34-A0FCFFD07475}"/>
              </a:ext>
            </a:extLst>
          </p:cNvPr>
          <p:cNvSpPr txBox="1"/>
          <p:nvPr/>
        </p:nvSpPr>
        <p:spPr>
          <a:xfrm>
            <a:off x="8242300" y="4162425"/>
            <a:ext cx="914400" cy="292388"/>
          </a:xfrm>
          <a:prstGeom prst="rect">
            <a:avLst/>
          </a:prstGeom>
          <a:solidFill>
            <a:srgbClr val="5FAB03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300" b="1" spc="-10" dirty="0">
                <a:latin typeface="Arial"/>
                <a:cs typeface="Arial"/>
              </a:rPr>
              <a:t>27,78%</a:t>
            </a:r>
            <a:endParaRPr lang="pt-BR" sz="1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10031" y="394462"/>
            <a:ext cx="9671050" cy="140271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065" marR="5080" algn="ctr">
              <a:lnSpc>
                <a:spcPts val="3560"/>
              </a:lnSpc>
              <a:spcBef>
                <a:spcPts val="345"/>
              </a:spcBef>
            </a:pPr>
            <a:r>
              <a:rPr sz="3100" dirty="0"/>
              <a:t>APLICAÇÃO</a:t>
            </a:r>
            <a:r>
              <a:rPr sz="3100" spc="-70" dirty="0"/>
              <a:t> </a:t>
            </a:r>
            <a:r>
              <a:rPr sz="3100" dirty="0"/>
              <a:t>DE</a:t>
            </a:r>
            <a:r>
              <a:rPr sz="3100" spc="-60" dirty="0"/>
              <a:t> </a:t>
            </a:r>
            <a:r>
              <a:rPr sz="3100" dirty="0"/>
              <a:t>70%</a:t>
            </a:r>
            <a:r>
              <a:rPr sz="3100" spc="-60" dirty="0"/>
              <a:t> </a:t>
            </a:r>
            <a:r>
              <a:rPr sz="3100" dirty="0"/>
              <a:t>DOS</a:t>
            </a:r>
            <a:r>
              <a:rPr sz="3100" spc="-70" dirty="0"/>
              <a:t> </a:t>
            </a:r>
            <a:r>
              <a:rPr sz="3100" dirty="0"/>
              <a:t>RECURSOS</a:t>
            </a:r>
            <a:r>
              <a:rPr sz="3100" spc="-55" dirty="0"/>
              <a:t> </a:t>
            </a:r>
            <a:r>
              <a:rPr sz="3100" dirty="0"/>
              <a:t>DO</a:t>
            </a:r>
            <a:r>
              <a:rPr sz="3100" spc="-70" dirty="0"/>
              <a:t> </a:t>
            </a:r>
            <a:r>
              <a:rPr sz="3100" spc="-10" dirty="0"/>
              <a:t>FUNDEB </a:t>
            </a:r>
            <a:r>
              <a:rPr sz="3100" dirty="0"/>
              <a:t>NA</a:t>
            </a:r>
            <a:r>
              <a:rPr sz="3100" spc="-90" dirty="0"/>
              <a:t> </a:t>
            </a:r>
            <a:r>
              <a:rPr sz="3100" spc="-10" dirty="0"/>
              <a:t>REMUNERAÇÃO</a:t>
            </a:r>
            <a:r>
              <a:rPr sz="3100" spc="-85" dirty="0"/>
              <a:t> </a:t>
            </a:r>
            <a:r>
              <a:rPr sz="3100" dirty="0"/>
              <a:t>DOS</a:t>
            </a:r>
            <a:r>
              <a:rPr sz="3100" spc="-85" dirty="0"/>
              <a:t> </a:t>
            </a:r>
            <a:r>
              <a:rPr sz="3100" spc="-10" dirty="0"/>
              <a:t>PROFISSIONAIS</a:t>
            </a:r>
            <a:r>
              <a:rPr sz="3100" spc="-80" dirty="0"/>
              <a:t> </a:t>
            </a:r>
            <a:r>
              <a:rPr sz="3100" spc="-25" dirty="0"/>
              <a:t>DO </a:t>
            </a:r>
            <a:r>
              <a:rPr sz="3100" dirty="0"/>
              <a:t>MAGISTÉRIO</a:t>
            </a:r>
            <a:r>
              <a:rPr sz="3100" spc="-140" dirty="0"/>
              <a:t> </a:t>
            </a:r>
            <a:r>
              <a:rPr sz="3100" dirty="0"/>
              <a:t>DA</a:t>
            </a:r>
            <a:r>
              <a:rPr sz="3100" spc="-135" dirty="0"/>
              <a:t> </a:t>
            </a:r>
            <a:r>
              <a:rPr sz="3100" dirty="0"/>
              <a:t>EDUCAÇÃO</a:t>
            </a:r>
            <a:r>
              <a:rPr sz="3100" spc="-135" dirty="0"/>
              <a:t> </a:t>
            </a:r>
            <a:r>
              <a:rPr sz="3100" spc="-10" dirty="0"/>
              <a:t>BÁSICA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3785742" y="1938274"/>
            <a:ext cx="31222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EC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108/2020,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N°14.113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2749930"/>
          <a:ext cx="10059669" cy="1235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6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FUNDEB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2.133.834,95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Despesas</a:t>
                      </a:r>
                      <a:r>
                        <a:rPr sz="1500" b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2.003.150,92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Mínimo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ser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Aplicado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1.493.684,50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à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Maior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509.466,42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(II)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93,88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271BA277-7EB4-43A4-C86E-BAFB2C557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510031" y="394462"/>
            <a:ext cx="9671050" cy="140271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065" marR="5080" algn="ctr">
              <a:lnSpc>
                <a:spcPts val="3560"/>
              </a:lnSpc>
              <a:spcBef>
                <a:spcPts val="345"/>
              </a:spcBef>
            </a:pPr>
            <a:r>
              <a:rPr sz="3100" b="1" dirty="0">
                <a:latin typeface="Arial"/>
                <a:cs typeface="Arial"/>
              </a:rPr>
              <a:t>APLICAÇÃO</a:t>
            </a:r>
            <a:r>
              <a:rPr sz="3100" b="1" spc="-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DE</a:t>
            </a:r>
            <a:r>
              <a:rPr sz="3100" b="1" spc="-6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70%</a:t>
            </a:r>
            <a:r>
              <a:rPr sz="3100" b="1" spc="-6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DOS</a:t>
            </a:r>
            <a:r>
              <a:rPr sz="3100" b="1" spc="-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RECURSOS</a:t>
            </a:r>
            <a:r>
              <a:rPr sz="3100" b="1" spc="-5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DO</a:t>
            </a:r>
            <a:r>
              <a:rPr sz="3100" b="1" spc="-70" dirty="0">
                <a:latin typeface="Arial"/>
                <a:cs typeface="Arial"/>
              </a:rPr>
              <a:t> </a:t>
            </a:r>
            <a:r>
              <a:rPr sz="3100" b="1" spc="-10" dirty="0">
                <a:latin typeface="Arial"/>
                <a:cs typeface="Arial"/>
              </a:rPr>
              <a:t>FUNDEB </a:t>
            </a:r>
            <a:r>
              <a:rPr sz="3100" b="1" dirty="0">
                <a:latin typeface="Arial"/>
                <a:cs typeface="Arial"/>
              </a:rPr>
              <a:t>NA</a:t>
            </a:r>
            <a:r>
              <a:rPr sz="3100" b="1" spc="-90" dirty="0">
                <a:latin typeface="Arial"/>
                <a:cs typeface="Arial"/>
              </a:rPr>
              <a:t> </a:t>
            </a:r>
            <a:r>
              <a:rPr sz="3100" b="1" spc="-10" dirty="0">
                <a:latin typeface="Arial"/>
                <a:cs typeface="Arial"/>
              </a:rPr>
              <a:t>REMUNERAÇÃO</a:t>
            </a:r>
            <a:r>
              <a:rPr sz="3100" b="1" spc="-8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DOS</a:t>
            </a:r>
            <a:r>
              <a:rPr sz="3100" b="1" spc="-85" dirty="0">
                <a:latin typeface="Arial"/>
                <a:cs typeface="Arial"/>
              </a:rPr>
              <a:t> </a:t>
            </a:r>
            <a:r>
              <a:rPr sz="3100" b="1" spc="-10" dirty="0">
                <a:latin typeface="Arial"/>
                <a:cs typeface="Arial"/>
              </a:rPr>
              <a:t>PROFISSIONAIS</a:t>
            </a:r>
            <a:r>
              <a:rPr sz="3100" b="1" spc="-80" dirty="0">
                <a:latin typeface="Arial"/>
                <a:cs typeface="Arial"/>
              </a:rPr>
              <a:t> </a:t>
            </a:r>
            <a:r>
              <a:rPr sz="3100" b="1" spc="-25" dirty="0">
                <a:latin typeface="Arial"/>
                <a:cs typeface="Arial"/>
              </a:rPr>
              <a:t>DO </a:t>
            </a:r>
            <a:r>
              <a:rPr sz="3100" b="1" dirty="0">
                <a:latin typeface="Arial"/>
                <a:cs typeface="Arial"/>
              </a:rPr>
              <a:t>MAGISTÉRIO</a:t>
            </a:r>
            <a:r>
              <a:rPr sz="3100" b="1" spc="-14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DA</a:t>
            </a:r>
            <a:r>
              <a:rPr sz="3100" b="1" spc="-13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EDUCAÇÃO</a:t>
            </a:r>
            <a:r>
              <a:rPr sz="3100" b="1" spc="-135" dirty="0">
                <a:latin typeface="Arial"/>
                <a:cs typeface="Arial"/>
              </a:rPr>
              <a:t> </a:t>
            </a:r>
            <a:r>
              <a:rPr sz="3100" b="1" spc="-10" dirty="0">
                <a:latin typeface="Arial"/>
                <a:cs typeface="Arial"/>
              </a:rPr>
              <a:t>BÁSICA</a:t>
            </a:r>
            <a:endParaRPr sz="3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85742" y="1938274"/>
            <a:ext cx="31222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EC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108/2020,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N°14.113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3177682"/>
            <a:ext cx="9770748" cy="3335975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7E1BE3E0-33C3-8283-634D-422A418C3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100" y="6495721"/>
            <a:ext cx="847800" cy="9355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317" y="392937"/>
            <a:ext cx="7636509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2643505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</a:t>
            </a:r>
            <a:r>
              <a:rPr spc="-40" dirty="0"/>
              <a:t> </a:t>
            </a:r>
            <a:r>
              <a:rPr dirty="0"/>
              <a:t>COM</a:t>
            </a:r>
            <a:r>
              <a:rPr spc="-55" dirty="0"/>
              <a:t> </a:t>
            </a:r>
            <a:r>
              <a:rPr dirty="0"/>
              <a:t>PESSOAL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spc="-10" dirty="0"/>
              <a:t>PODER 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516126"/>
            <a:ext cx="9954260" cy="4312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marL="1905"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  <a:p>
            <a:pPr marL="12700" marR="8255" algn="just">
              <a:lnSpc>
                <a:spcPts val="2090"/>
              </a:lnSpc>
              <a:spcBef>
                <a:spcPts val="1435"/>
              </a:spcBef>
            </a:pPr>
            <a:r>
              <a:rPr sz="1800" dirty="0">
                <a:latin typeface="Arial MT"/>
                <a:cs typeface="Arial MT"/>
              </a:rPr>
              <a:t>CF,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169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 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 com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pessoal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ativo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inativo da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União,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Estados,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Distrito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Federal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e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Municípios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poderá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exceder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limites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estabelecidos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lei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complementar.</a:t>
            </a:r>
            <a:endParaRPr sz="180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  <a:spcBef>
                <a:spcPts val="132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19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fins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disposto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caput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169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Constituição,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despesa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total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com </a:t>
            </a:r>
            <a:r>
              <a:rPr sz="1800" dirty="0">
                <a:latin typeface="Arial MT"/>
                <a:cs typeface="Arial MT"/>
              </a:rPr>
              <a:t>pessoal,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cada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período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apuração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cada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ente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Federação,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poderá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exceder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os </a:t>
            </a:r>
            <a:r>
              <a:rPr sz="1800" dirty="0">
                <a:latin typeface="Arial MT"/>
                <a:cs typeface="Arial MT"/>
              </a:rPr>
              <a:t>percentuais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receita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corrente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líquida,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seguir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discriminados:</a:t>
            </a:r>
            <a:endParaRPr sz="1800">
              <a:latin typeface="Arial MT"/>
              <a:cs typeface="Arial MT"/>
            </a:endParaRPr>
          </a:p>
          <a:p>
            <a:pPr marL="12700" algn="just">
              <a:lnSpc>
                <a:spcPts val="2080"/>
              </a:lnSpc>
            </a:pPr>
            <a:r>
              <a:rPr sz="1800" dirty="0">
                <a:latin typeface="Arial MT"/>
                <a:cs typeface="Arial MT"/>
              </a:rPr>
              <a:t>III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Municípios: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60%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(sessenta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cento)</a:t>
            </a:r>
            <a:endParaRPr sz="1800">
              <a:latin typeface="Arial MT"/>
              <a:cs typeface="Arial MT"/>
            </a:endParaRPr>
          </a:p>
          <a:p>
            <a:pPr marL="12700" marR="6985">
              <a:lnSpc>
                <a:spcPts val="2080"/>
              </a:lnSpc>
              <a:spcBef>
                <a:spcPts val="1430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20</a:t>
            </a:r>
            <a:r>
              <a:rPr sz="1800" spc="3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3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3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repartição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3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limites</a:t>
            </a:r>
            <a:r>
              <a:rPr sz="1800" spc="3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globais</a:t>
            </a:r>
            <a:r>
              <a:rPr sz="1800" spc="3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3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4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19</a:t>
            </a:r>
            <a:r>
              <a:rPr sz="1800" spc="3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3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poderá</a:t>
            </a:r>
            <a:r>
              <a:rPr sz="1800" spc="40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exceder</a:t>
            </a:r>
            <a:r>
              <a:rPr sz="1800" spc="3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os</a:t>
            </a:r>
            <a:r>
              <a:rPr sz="1800" spc="39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seguintes percentuais: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 MT"/>
                <a:cs typeface="Arial MT"/>
              </a:rPr>
              <a:t>III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esfera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municipal:</a:t>
            </a:r>
            <a:endParaRPr sz="1800">
              <a:latin typeface="Arial MT"/>
              <a:cs typeface="Arial MT"/>
            </a:endParaRPr>
          </a:p>
          <a:p>
            <a:pPr marL="12700" marR="10160" indent="298450">
              <a:lnSpc>
                <a:spcPts val="2060"/>
              </a:lnSpc>
              <a:spcBef>
                <a:spcPts val="110"/>
              </a:spcBef>
              <a:buAutoNum type="alphaLcParenR"/>
              <a:tabLst>
                <a:tab pos="311150" algn="l"/>
              </a:tabLst>
            </a:pPr>
            <a:r>
              <a:rPr sz="1800" dirty="0">
                <a:latin typeface="Arial MT"/>
                <a:cs typeface="Arial MT"/>
              </a:rPr>
              <a:t>6%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(seis</a:t>
            </a:r>
            <a:r>
              <a:rPr sz="1800" spc="2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cento)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Legislativo,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incluído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Tribunal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Contas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Município,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quando houver;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ts val="2045"/>
              </a:lnSpc>
              <a:buAutoNum type="alphaLcParenR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54%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(cinquenta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quatro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cento)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para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Executivo.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0774BC02-1D2F-44A4-A69D-5B3C30969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317" y="342646"/>
            <a:ext cx="7636509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2643505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</a:t>
            </a:r>
            <a:r>
              <a:rPr spc="-40" dirty="0"/>
              <a:t> </a:t>
            </a:r>
            <a:r>
              <a:rPr dirty="0"/>
              <a:t>COM</a:t>
            </a:r>
            <a:r>
              <a:rPr spc="-55" dirty="0"/>
              <a:t> </a:t>
            </a:r>
            <a:r>
              <a:rPr dirty="0"/>
              <a:t>PESSOAL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spc="-10" dirty="0"/>
              <a:t>PODER 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465834"/>
            <a:ext cx="6100445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2567051"/>
          <a:ext cx="10059669" cy="123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Arrecadada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45.198.104,29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Pessoal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Realizada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20.614.633,43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Prudencial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51,30%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23.186.627,50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Máximo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54,00%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24.406.976,32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(II)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45,61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BA766E6C-E78E-53FE-D33F-3A44AFDC1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317" y="392937"/>
            <a:ext cx="7636509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2643505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</a:t>
            </a:r>
            <a:r>
              <a:rPr spc="-40" dirty="0"/>
              <a:t> </a:t>
            </a:r>
            <a:r>
              <a:rPr dirty="0"/>
              <a:t>COM</a:t>
            </a:r>
            <a:r>
              <a:rPr spc="-55" dirty="0"/>
              <a:t> </a:t>
            </a:r>
            <a:r>
              <a:rPr dirty="0"/>
              <a:t>PESSOAL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spc="-10" dirty="0"/>
              <a:t>PODER 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516126"/>
            <a:ext cx="6100445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3045877"/>
            <a:ext cx="9770747" cy="3336340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1B294094-8DC2-E797-AD26-9502DCFD8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236" y="6382217"/>
            <a:ext cx="950664" cy="104900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317" y="392937"/>
            <a:ext cx="7636509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2463165" marR="5080" indent="-2451100">
              <a:lnSpc>
                <a:spcPts val="3679"/>
              </a:lnSpc>
              <a:spcBef>
                <a:spcPts val="359"/>
              </a:spcBef>
            </a:pPr>
            <a:r>
              <a:rPr dirty="0"/>
              <a:t>DESPESAS</a:t>
            </a:r>
            <a:r>
              <a:rPr spc="-40" dirty="0"/>
              <a:t> </a:t>
            </a:r>
            <a:r>
              <a:rPr dirty="0"/>
              <a:t>COM</a:t>
            </a:r>
            <a:r>
              <a:rPr spc="-55" dirty="0"/>
              <a:t> </a:t>
            </a:r>
            <a:r>
              <a:rPr dirty="0"/>
              <a:t>PESSOAL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spc="-10" dirty="0"/>
              <a:t>PODER 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516126"/>
            <a:ext cx="6100445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2618867"/>
          <a:ext cx="10059669" cy="1233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6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Arrecadada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45.198.104,29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Pessoal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Realizada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855.764,30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Prudencial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5,70%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2.576.291,94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Máximo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6,00%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2.711.886,26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379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(II)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785"/>
                        </a:lnSpc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1,89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11C2C41D-767B-5AD8-E512-45898788B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317" y="392937"/>
            <a:ext cx="7636509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2463165" marR="5080" indent="-2451100">
              <a:lnSpc>
                <a:spcPts val="3679"/>
              </a:lnSpc>
              <a:spcBef>
                <a:spcPts val="359"/>
              </a:spcBef>
            </a:pPr>
            <a:r>
              <a:rPr dirty="0"/>
              <a:t>DESPESAS</a:t>
            </a:r>
            <a:r>
              <a:rPr spc="-40" dirty="0"/>
              <a:t> </a:t>
            </a:r>
            <a:r>
              <a:rPr dirty="0"/>
              <a:t>COM</a:t>
            </a:r>
            <a:r>
              <a:rPr spc="-55" dirty="0"/>
              <a:t> </a:t>
            </a:r>
            <a:r>
              <a:rPr dirty="0"/>
              <a:t>PESSOAL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spc="-10" dirty="0"/>
              <a:t>PODER 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516126"/>
            <a:ext cx="6100445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3045877"/>
            <a:ext cx="9770747" cy="3336340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591B1BF5-8312-EF36-9D7E-F68DC8FF1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700" y="6327555"/>
            <a:ext cx="1000200" cy="110366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</a:t>
            </a:r>
            <a:r>
              <a:rPr spc="-50" dirty="0"/>
              <a:t> </a:t>
            </a:r>
            <a:r>
              <a:rPr dirty="0"/>
              <a:t>COM</a:t>
            </a:r>
            <a:r>
              <a:rPr spc="-60" dirty="0"/>
              <a:t> </a:t>
            </a:r>
            <a:r>
              <a:rPr dirty="0"/>
              <a:t>PESSOAL</a:t>
            </a:r>
            <a:r>
              <a:rPr spc="-45" dirty="0"/>
              <a:t> </a:t>
            </a:r>
            <a:r>
              <a:rPr spc="-10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048258"/>
            <a:ext cx="6100445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2150617"/>
          <a:ext cx="10059669" cy="123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4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Receita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Corrente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Arrecadada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(I)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45.198.104,29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Despesa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Líquida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Pessoal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Realizada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nos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Últimos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(doze)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Meses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(II)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21.470.397,73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Prudencial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57,00%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25.762.919,45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Limite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Máximo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60,00%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ts val="1785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27.118.862,57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Percentual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aplicado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(II)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(I)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100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ts val="178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47,50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3FAE5A31-7EC4-6B6F-88B8-654FF95F8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</a:t>
            </a:r>
            <a:r>
              <a:rPr spc="-50" dirty="0"/>
              <a:t> </a:t>
            </a:r>
            <a:r>
              <a:rPr dirty="0"/>
              <a:t>COM</a:t>
            </a:r>
            <a:r>
              <a:rPr spc="-60" dirty="0"/>
              <a:t> </a:t>
            </a:r>
            <a:r>
              <a:rPr dirty="0"/>
              <a:t>PESSOAL</a:t>
            </a:r>
            <a:r>
              <a:rPr spc="-45" dirty="0"/>
              <a:t> </a:t>
            </a:r>
            <a:r>
              <a:rPr spc="-10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048258"/>
            <a:ext cx="6100445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345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Constituição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Federal,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169,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i="1" spc="-10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19,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III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Alternative tex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36" y="2578791"/>
            <a:ext cx="9770748" cy="3336096"/>
          </a:xfrm>
          <a:prstGeom prst="rect">
            <a:avLst/>
          </a:prstGeom>
        </p:spPr>
      </p:pic>
      <p:pic>
        <p:nvPicPr>
          <p:cNvPr id="5" name="Imagem 4" descr="brasao_atualizado PORTAL2.jpg">
            <a:extLst>
              <a:ext uri="{FF2B5EF4-FFF2-40B4-BE49-F238E27FC236}">
                <a16:creationId xmlns:a16="http://schemas.microsoft.com/office/drawing/2014/main" id="{543C96C6-53AE-35D1-0F27-7F1C4E1F5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29510">
              <a:lnSpc>
                <a:spcPct val="100000"/>
              </a:lnSpc>
              <a:spcBef>
                <a:spcPts val="100"/>
              </a:spcBef>
            </a:pPr>
            <a:r>
              <a:rPr dirty="0"/>
              <a:t>RESTOS</a:t>
            </a:r>
            <a:r>
              <a:rPr spc="-1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spc="-10" dirty="0"/>
              <a:t>PAGAR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048258"/>
            <a:ext cx="9953625" cy="2612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55,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alínea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“b”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110"/>
              </a:lnSpc>
              <a:spcBef>
                <a:spcPts val="130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55.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relatório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conterá: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070"/>
              </a:lnSpc>
            </a:pPr>
            <a:r>
              <a:rPr sz="1800" dirty="0">
                <a:latin typeface="Arial MT"/>
                <a:cs typeface="Arial MT"/>
              </a:rPr>
              <a:t>III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demonstrativos,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último</a:t>
            </a:r>
            <a:r>
              <a:rPr sz="1800" spc="-10" dirty="0">
                <a:latin typeface="Arial MT"/>
                <a:cs typeface="Arial MT"/>
              </a:rPr>
              <a:t> quadrimestre: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ts val="2070"/>
              </a:lnSpc>
              <a:buAutoNum type="alphaLcParenR" startAt="2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da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inscrição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Restos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Pagar,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 </a:t>
            </a:r>
            <a:r>
              <a:rPr sz="1800" spc="-10" dirty="0">
                <a:latin typeface="Arial MT"/>
                <a:cs typeface="Arial MT"/>
              </a:rPr>
              <a:t>despesas:</a:t>
            </a:r>
            <a:endParaRPr sz="1800">
              <a:latin typeface="Arial MT"/>
              <a:cs typeface="Arial MT"/>
            </a:endParaRPr>
          </a:p>
          <a:p>
            <a:pPr marL="279400" lvl="1" indent="-266700">
              <a:lnSpc>
                <a:spcPts val="2070"/>
              </a:lnSpc>
              <a:buAutoNum type="arabicParenR"/>
              <a:tabLst>
                <a:tab pos="279400" algn="l"/>
              </a:tabLst>
            </a:pPr>
            <a:r>
              <a:rPr sz="1800" spc="-10" dirty="0">
                <a:latin typeface="Arial MT"/>
                <a:cs typeface="Arial MT"/>
              </a:rPr>
              <a:t>liquidadas;</a:t>
            </a:r>
            <a:endParaRPr sz="1800">
              <a:latin typeface="Arial MT"/>
              <a:cs typeface="Arial MT"/>
            </a:endParaRPr>
          </a:p>
          <a:p>
            <a:pPr marL="12700" marR="5080" lvl="1" indent="266700">
              <a:lnSpc>
                <a:spcPts val="2060"/>
              </a:lnSpc>
              <a:spcBef>
                <a:spcPts val="110"/>
              </a:spcBef>
              <a:buAutoNum type="arabicParenR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empenhadas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liquidadas,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inscritas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atenderem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uma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condições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inciso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II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art. </a:t>
            </a:r>
            <a:r>
              <a:rPr sz="1800" spc="-25" dirty="0">
                <a:latin typeface="Arial MT"/>
                <a:cs typeface="Arial MT"/>
              </a:rPr>
              <a:t>41;</a:t>
            </a:r>
            <a:endParaRPr sz="1800">
              <a:latin typeface="Arial MT"/>
              <a:cs typeface="Arial MT"/>
            </a:endParaRPr>
          </a:p>
          <a:p>
            <a:pPr marL="279400" lvl="1" indent="-266700">
              <a:lnSpc>
                <a:spcPts val="1985"/>
              </a:lnSpc>
              <a:buAutoNum type="arabicParenR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empenhadas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liquidadas,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inscritas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até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limite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saldo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disponibilidade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caixa;</a:t>
            </a:r>
            <a:endParaRPr sz="1800">
              <a:latin typeface="Arial MT"/>
              <a:cs typeface="Arial MT"/>
            </a:endParaRPr>
          </a:p>
          <a:p>
            <a:pPr marL="279400" lvl="1" indent="-266700">
              <a:lnSpc>
                <a:spcPts val="2120"/>
              </a:lnSpc>
              <a:buAutoNum type="arabicParenR"/>
              <a:tabLst>
                <a:tab pos="279400" algn="l"/>
              </a:tabLst>
            </a:pPr>
            <a:r>
              <a:rPr sz="1800" dirty="0">
                <a:latin typeface="Arial MT"/>
                <a:cs typeface="Arial MT"/>
              </a:rPr>
              <a:t>não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inscritas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falta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disponibilidade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caixa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cujos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empenhos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foram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cancelados;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12B47766-FC70-5D10-ED33-94BAD379A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03803" y="342646"/>
            <a:ext cx="36842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RESTOS</a:t>
            </a:r>
            <a:r>
              <a:rPr spc="-1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spc="-10" dirty="0"/>
              <a:t>PAGAR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0233" y="996441"/>
            <a:ext cx="59321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n°101/2000,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55,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III,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alínea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“b”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469493"/>
              </p:ext>
            </p:extLst>
          </p:nvPr>
        </p:nvGraphicFramePr>
        <p:xfrm>
          <a:off x="304800" y="1516633"/>
          <a:ext cx="10073639" cy="5401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6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PROCESSADOS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 marR="78105" indent="636905" algn="just">
                        <a:lnSpc>
                          <a:spcPct val="95700"/>
                        </a:lnSpc>
                        <a:spcBef>
                          <a:spcPts val="13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exercicios anteriores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R="78740" algn="r">
                        <a:lnSpc>
                          <a:spcPts val="173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(A)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 marR="76200" indent="657860">
                        <a:lnSpc>
                          <a:spcPts val="1730"/>
                        </a:lnSpc>
                        <a:spcBef>
                          <a:spcPts val="102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31/12/2025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7470" algn="r">
                        <a:lnSpc>
                          <a:spcPts val="168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(B)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Pagos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(C)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1938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Cancelados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740" algn="r">
                        <a:lnSpc>
                          <a:spcPts val="176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(D)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ts val="1764"/>
                        </a:lnSpc>
                        <a:spcBef>
                          <a:spcPts val="91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(E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55930">
                        <a:lnSpc>
                          <a:spcPts val="173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(A+B)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927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(C+D))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6083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(EXCETO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INTRA-ORÇAMENTÁRIO)</a:t>
                      </a:r>
                      <a:r>
                        <a:rPr sz="14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(I)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4.243,06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 marR="76835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798.827,98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110" marR="78740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790.101,19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852,96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125" marR="62230" indent="60452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12.116,89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PODER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EXECUTIVO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MUNICIPAL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746,46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746,46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29730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ADMINISTRAÇÃO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GESTÃO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22.483,88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22.479,95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3,93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FAZENDA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7.668,90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7.668,90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165735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EDUCAÇÃO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ESPORTES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107.570,56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104.113,67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3.456,89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99123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AGRICULTURA/MEIO</a:t>
                      </a:r>
                      <a:r>
                        <a:rPr sz="1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AMBIENTE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22.562,54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22.562,54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297305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INFRAESTRUTURA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50.152,54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41.492,54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8.660,00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ENCARGOS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GERAIS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MUNICÍPIO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42.134,73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42.134,73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4.243,06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231.129,92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235.372,98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69850" marR="1297305">
                        <a:lnSpc>
                          <a:spcPts val="173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26.917,31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26.917,31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HOSPITAL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ANCHIETENSE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126.837,85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126.837,85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528593"/>
              </p:ext>
            </p:extLst>
          </p:nvPr>
        </p:nvGraphicFramePr>
        <p:xfrm>
          <a:off x="304800" y="391668"/>
          <a:ext cx="10073639" cy="2943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6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0855">
                <a:tc>
                  <a:txBody>
                    <a:bodyPr/>
                    <a:lstStyle/>
                    <a:p>
                      <a:pPr marL="69850" marR="208915">
                        <a:lnSpc>
                          <a:spcPts val="172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MUN.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CIDADE,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INDÚST.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COM.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SERVIÇOS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77.160,22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76.367,86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792,36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187325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TURISMO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CULTURA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83.463,07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83.406,40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56,67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PROCESSADOS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795" marR="78105" indent="636905" algn="just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exercicios anteriores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740" algn="r">
                        <a:lnSpc>
                          <a:spcPts val="166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(A)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 marR="76200" indent="657860">
                        <a:lnSpc>
                          <a:spcPts val="1730"/>
                        </a:lnSpc>
                        <a:spcBef>
                          <a:spcPts val="1160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31/12/2025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7470" algn="r">
                        <a:lnSpc>
                          <a:spcPts val="168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(B)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Pagos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(C)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1938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Cancelados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740" algn="r">
                        <a:lnSpc>
                          <a:spcPts val="176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(D)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ts val="1764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(E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455930">
                        <a:lnSpc>
                          <a:spcPts val="173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(A+B)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0927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(C+D))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1443990">
                        <a:lnSpc>
                          <a:spcPts val="1730"/>
                        </a:lnSpc>
                        <a:spcBef>
                          <a:spcPts val="309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(INTRA-ORÇAMENTÁRIOS)</a:t>
                      </a:r>
                      <a:r>
                        <a:rPr sz="14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(II)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001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22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Totais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4.243,06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 marR="76835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798.827,98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110" marR="78740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790.101,19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852,96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125" marR="62230" indent="60452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12.116,89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74316"/>
              </p:ext>
            </p:extLst>
          </p:nvPr>
        </p:nvGraphicFramePr>
        <p:xfrm>
          <a:off x="304800" y="3737482"/>
          <a:ext cx="10073638" cy="3233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8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2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9850" marR="572135">
                        <a:lnSpc>
                          <a:spcPts val="172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NÃO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PROCESSADOS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065" marR="77470" indent="636905" algn="just">
                        <a:lnSpc>
                          <a:spcPct val="95700"/>
                        </a:lnSpc>
                        <a:spcBef>
                          <a:spcPts val="13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exercicios anteriores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105" algn="r">
                        <a:lnSpc>
                          <a:spcPts val="173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(F)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8105" indent="657860">
                        <a:lnSpc>
                          <a:spcPts val="1720"/>
                        </a:lnSpc>
                        <a:spcBef>
                          <a:spcPts val="1050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31/12/2025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9375" algn="r">
                        <a:lnSpc>
                          <a:spcPts val="168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(G)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ts val="176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Liquidados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7470" algn="r">
                        <a:lnSpc>
                          <a:spcPts val="176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(H)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Pago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(I)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ts val="1760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Cancelados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105" algn="r">
                        <a:lnSpc>
                          <a:spcPts val="1760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(J)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760"/>
                        </a:lnSpc>
                        <a:spcBef>
                          <a:spcPts val="92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(K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62865" algn="r">
                        <a:lnSpc>
                          <a:spcPts val="172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(F+G)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63500" algn="r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(I+J))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49225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(EXCETO INTRA-ORÇAMENTÁRIO)</a:t>
                      </a:r>
                      <a:r>
                        <a:rPr sz="14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(I)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8740" indent="86868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1.643.469,58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8105" indent="70993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766.912,11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 marR="76835" indent="70993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450.298,20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8105" indent="70993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431.405,39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 marR="77470" indent="70993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143.462,24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62865" indent="86868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1.835.514,06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270">
                <a:tc>
                  <a:txBody>
                    <a:bodyPr/>
                    <a:lstStyle/>
                    <a:p>
                      <a:pPr marL="69850" marR="932180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PODER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EXECUTIVO MUNICIPAL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1.930,00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1.930,00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ADMINISTRAÇÃO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GESTÃO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10.468,29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4.459,02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4.459,02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6.009,27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DA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FAZENDA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38.208,93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35.249,62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35.249,62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2.959,31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76.142,08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10.278,13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10.254,23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65.887,85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598107"/>
              </p:ext>
            </p:extLst>
          </p:nvPr>
        </p:nvGraphicFramePr>
        <p:xfrm>
          <a:off x="304800" y="391667"/>
          <a:ext cx="10073638" cy="67170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8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241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EDUCAÇÃO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ESPORTES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075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AGRICULTURA/MEIO AMBIENTE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8105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36.206,44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620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28.570,52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28.570,52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6835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249,20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6223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7.386,72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INFRAESTRUTURA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25.227,16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47.242,53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13.693,85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13.693,85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3.507,69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55.268,15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56134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ENCARGOS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GERAIS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DO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MUNICÍPIO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11.779,66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6.092,38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6.092,38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1.700,00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3.987,28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11.761,46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405.654,99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263.529,68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263.529,68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48.304,03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105.582,74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17.941,52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14.001,96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14.001,96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3.939,56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69850" marR="731520">
                        <a:lnSpc>
                          <a:spcPts val="1720"/>
                        </a:lnSpc>
                        <a:spcBef>
                          <a:spcPts val="31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HOSPITAL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MUNICIPAL ANCHIETENSE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1.500.855,91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10.681,00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30.133,48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11.264,57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89.701,32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1.410.571,02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7075">
                <a:tc>
                  <a:txBody>
                    <a:bodyPr/>
                    <a:lstStyle/>
                    <a:p>
                      <a:pPr marL="69850" marR="445134">
                        <a:lnSpc>
                          <a:spcPct val="957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MUN.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DA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CIDADE,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INDÚST.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COM.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E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SERVIÇOS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105.625,05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8105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91.440,41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620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36.718,26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36.718,26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7470" algn="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62230" algn="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160.347,20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137795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TURISMO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CULTURA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19.216,26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7.571,30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7.571,30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20" dirty="0">
                          <a:latin typeface="Arial MT"/>
                          <a:cs typeface="Arial MT"/>
                        </a:rPr>
                        <a:t>0,00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11.644,96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9850" marR="572135">
                        <a:lnSpc>
                          <a:spcPts val="173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NÃO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PROCESSADOS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065" marR="77470" indent="636905" algn="just">
                        <a:lnSpc>
                          <a:spcPct val="96100"/>
                        </a:lnSpc>
                        <a:spcBef>
                          <a:spcPts val="250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exercicios anteriores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8105" algn="r">
                        <a:lnSpc>
                          <a:spcPts val="171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(F)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8105" indent="657860">
                        <a:lnSpc>
                          <a:spcPts val="1730"/>
                        </a:lnSpc>
                        <a:spcBef>
                          <a:spcPts val="1160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Em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31/12/2025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9375" algn="r">
                        <a:lnSpc>
                          <a:spcPts val="1685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(G)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763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Liquidados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77470" algn="r">
                        <a:lnSpc>
                          <a:spcPts val="176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(H)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7937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Pago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(I)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Cancelados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R="78105" algn="r">
                        <a:lnSpc>
                          <a:spcPts val="1764"/>
                        </a:lnSpc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(J)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50">
                        <a:lnSpc>
                          <a:spcPts val="1764"/>
                        </a:lnSpc>
                        <a:spcBef>
                          <a:spcPts val="104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(K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=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62865" algn="r">
                        <a:lnSpc>
                          <a:spcPts val="173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(F+G)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0" dirty="0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R="63500" algn="r">
                        <a:lnSpc>
                          <a:spcPts val="1764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(I+J))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8634">
                <a:tc>
                  <a:txBody>
                    <a:bodyPr/>
                    <a:lstStyle/>
                    <a:p>
                      <a:pPr marL="69850" marR="284480">
                        <a:lnSpc>
                          <a:spcPts val="1730"/>
                        </a:lnSpc>
                        <a:spcBef>
                          <a:spcPts val="30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RESTOS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PAGAR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(INTRA-ORÇAMENTÁRIOS)</a:t>
                      </a:r>
                      <a:r>
                        <a:rPr sz="14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(II)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937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874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0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R$</a:t>
                      </a:r>
                      <a:r>
                        <a:rPr sz="14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0,00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22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Totais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8740" indent="86868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1.643.469,58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8105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766.912,11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 marR="76835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450.298,20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8105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431.405,39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 marR="77470" indent="70993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143.462,24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62865" indent="868680">
                        <a:lnSpc>
                          <a:spcPts val="1730"/>
                        </a:lnSpc>
                        <a:spcBef>
                          <a:spcPts val="295"/>
                        </a:spcBef>
                      </a:pPr>
                      <a:r>
                        <a:rPr sz="1400" b="1" spc="-25" dirty="0">
                          <a:latin typeface="Arial"/>
                          <a:cs typeface="Arial"/>
                        </a:rPr>
                        <a:t>R$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1.835.514,06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51991" y="716026"/>
            <a:ext cx="8788400" cy="98171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699770">
              <a:lnSpc>
                <a:spcPts val="3679"/>
              </a:lnSpc>
              <a:spcBef>
                <a:spcPts val="359"/>
              </a:spcBef>
            </a:pPr>
            <a:r>
              <a:rPr dirty="0"/>
              <a:t>ACOMPANHAMENTO</a:t>
            </a:r>
            <a:r>
              <a:rPr spc="-30" dirty="0"/>
              <a:t> </a:t>
            </a:r>
            <a:r>
              <a:rPr dirty="0"/>
              <a:t>DAS</a:t>
            </a:r>
            <a:r>
              <a:rPr spc="-30" dirty="0"/>
              <a:t> </a:t>
            </a:r>
            <a:r>
              <a:rPr dirty="0"/>
              <a:t>AÇÕES</a:t>
            </a:r>
            <a:r>
              <a:rPr spc="-25" dirty="0"/>
              <a:t> DE </a:t>
            </a:r>
            <a:r>
              <a:rPr dirty="0"/>
              <a:t>INVESTIMENTOS</a:t>
            </a:r>
            <a:r>
              <a:rPr spc="-20" dirty="0"/>
              <a:t> </a:t>
            </a:r>
            <a:r>
              <a:rPr dirty="0"/>
              <a:t>PREVISTAS</a:t>
            </a:r>
            <a:r>
              <a:rPr spc="-30" dirty="0"/>
              <a:t> </a:t>
            </a:r>
            <a:r>
              <a:rPr dirty="0"/>
              <a:t>NA</a:t>
            </a:r>
            <a:r>
              <a:rPr spc="-20" dirty="0"/>
              <a:t> </a:t>
            </a:r>
            <a:r>
              <a:rPr dirty="0"/>
              <a:t>LDO</a:t>
            </a:r>
            <a:r>
              <a:rPr spc="-15" dirty="0"/>
              <a:t> </a:t>
            </a:r>
            <a:r>
              <a:rPr dirty="0"/>
              <a:t>E</a:t>
            </a:r>
            <a:r>
              <a:rPr spc="-20" dirty="0"/>
              <a:t> </a:t>
            </a:r>
            <a:r>
              <a:rPr spc="-25" dirty="0"/>
              <a:t>LOA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837690"/>
            <a:ext cx="9953625" cy="1562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Lei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Complementar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n°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101/2000,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Art.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9°,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§</a:t>
            </a:r>
            <a:r>
              <a:rPr sz="2000" spc="-25" dirty="0">
                <a:latin typeface="Arial MT"/>
                <a:cs typeface="Arial MT"/>
              </a:rPr>
              <a:t> 4°</a:t>
            </a:r>
            <a:endParaRPr sz="2000">
              <a:latin typeface="Arial MT"/>
              <a:cs typeface="Arial MT"/>
            </a:endParaRPr>
          </a:p>
          <a:p>
            <a:pPr marL="12700" marR="5080" algn="just">
              <a:lnSpc>
                <a:spcPct val="95800"/>
              </a:lnSpc>
              <a:spcBef>
                <a:spcPts val="1405"/>
              </a:spcBef>
            </a:pPr>
            <a:r>
              <a:rPr sz="1800" dirty="0">
                <a:latin typeface="Arial MT"/>
                <a:cs typeface="Arial MT"/>
              </a:rPr>
              <a:t>LRF,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Art.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59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</a:t>
            </a:r>
            <a:r>
              <a:rPr sz="1800" spc="20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Legislativo,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diretamente</a:t>
            </a:r>
            <a:r>
              <a:rPr sz="1800" spc="20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ou</a:t>
            </a:r>
            <a:r>
              <a:rPr sz="1800" spc="18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auxílio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dos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Tribunais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1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Contas,</a:t>
            </a:r>
            <a:r>
              <a:rPr sz="1800" spc="1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185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o </a:t>
            </a:r>
            <a:r>
              <a:rPr sz="1800" dirty="0">
                <a:latin typeface="Arial MT"/>
                <a:cs typeface="Arial MT"/>
              </a:rPr>
              <a:t>sistema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controle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interno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cada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Poder</a:t>
            </a:r>
            <a:r>
              <a:rPr sz="1800" spc="2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Ministério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Público,</a:t>
            </a:r>
            <a:r>
              <a:rPr sz="1800" spc="2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fiscalizarão</a:t>
            </a:r>
            <a:r>
              <a:rPr sz="1800" spc="2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</a:t>
            </a:r>
            <a:r>
              <a:rPr sz="1800" spc="2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cumprimento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normas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desta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Lei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Complementar,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ênfase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que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refere</a:t>
            </a:r>
            <a:r>
              <a:rPr sz="1800" spc="-25" dirty="0">
                <a:latin typeface="Arial MT"/>
                <a:cs typeface="Arial MT"/>
              </a:rPr>
              <a:t> a:</a:t>
            </a:r>
            <a:endParaRPr sz="1800">
              <a:latin typeface="Arial MT"/>
              <a:cs typeface="Arial MT"/>
            </a:endParaRPr>
          </a:p>
          <a:p>
            <a:pPr marL="12700" algn="just">
              <a:lnSpc>
                <a:spcPts val="2075"/>
              </a:lnSpc>
            </a:pPr>
            <a:r>
              <a:rPr sz="1800" dirty="0">
                <a:latin typeface="Arial MT"/>
                <a:cs typeface="Arial MT"/>
              </a:rPr>
              <a:t>I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Cumprimento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metas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estabelecidas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lei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diretrizes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orçamentárias.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3879215"/>
          <a:ext cx="10062207" cy="3256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19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Unidade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Gestora: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01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PREFEITURA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MUNICIPAL</a:t>
                      </a:r>
                      <a:r>
                        <a:rPr sz="15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ANCHIETA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Projeto/Atividade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Suplementações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Anulações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Execução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atual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1002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Imóveis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Administrativos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1003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80.000,00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184.153,52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16.963,69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247.189,83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1004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1005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Pré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9.685,00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30.315,00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1006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Creche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1.056,00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28.944,00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59670" cy="662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1007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Centros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Esportivos,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Recreativos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Comunitário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79589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90.000,00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2.551,29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87.448,71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1008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Imóveis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Culturais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95591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643,50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19.356,50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1009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Infraestrutura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em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Turismo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1010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Imóveis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Agricultura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1011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Máquinas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Secretaria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Agricultura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619625" algn="l"/>
                          <a:tab pos="6684645" algn="l"/>
                          <a:tab pos="758444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314.900,00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318.990,00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15.910,00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1012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Incentivos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Expansão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Comercial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Industrial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79589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5.616,00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44.384,00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1013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Pavimentação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Asfáltica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Calçamento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Vias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Públicas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313170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625.000,00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35.250,00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428.152,43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227.097,57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1014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Infraestrutura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em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Segurança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Pública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1015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Infraestrutura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Urbana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460875" algn="l"/>
                          <a:tab pos="6684645" algn="l"/>
                          <a:tab pos="7691120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1.070.247,50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29.345,00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1.050.902,50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1016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Infraestrutura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em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Transportes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5203190" algn="l"/>
                          <a:tab pos="6684645" algn="l"/>
                          <a:tab pos="779589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3.494,40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31.505,60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1017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Máquinas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Setor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Transportes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Viários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460875" algn="l"/>
                          <a:tab pos="6684645" algn="l"/>
                          <a:tab pos="7425690" algn="l"/>
                          <a:tab pos="964946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1.205.343,75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1.235.343,75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1018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Casas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Populares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460875" algn="l"/>
                          <a:tab pos="6684645" algn="l"/>
                          <a:tab pos="8168005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1.130.000,00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1.630.000,00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59670" cy="662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1023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Polícia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Militar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5617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619625" algn="l"/>
                          <a:tab pos="6684645" algn="l"/>
                          <a:tab pos="7584440" algn="l"/>
                          <a:tab pos="9649460" algn="l"/>
                        </a:tabLst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293.634,64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293.634,64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9999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Reserva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Contingência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0001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Pagamento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Inativos,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Pensionistas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Complementos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Proventos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Aposentadoria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59.957,60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140.042,40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0002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Contribuições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Formação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PASEP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64946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0003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Pagamento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RPV,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Precatórios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Sentenças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Judiciais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726305" algn="l"/>
                          <a:tab pos="6684645" algn="l"/>
                          <a:tab pos="7691120" algn="l"/>
                          <a:tab pos="927735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78.732,54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1.267,46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0004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Amortização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Encargos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Dívida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Fundada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Interna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27735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810.000,00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804.502,60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5.497,40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0005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Pagamento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Restituições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Convênios,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Emendas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Instrumentos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Congêneres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2002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Gabinete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Prefeito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153.992,90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346.007,10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2003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Procuradoria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Geral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Município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83108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280.000,00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125.209,22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158.790,78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2004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Coordenação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Sistema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Controle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Interno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145.000,00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44.179,17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100.820,83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2005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Assessoria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Planejamento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Gabinete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19.819,84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50.180,16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2006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Assessoria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Imprensa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Comunicação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Oficial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19.819,84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80.180,16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59670" cy="662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2007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Proteção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Defesa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Civil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Resposta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Desastres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14.186,60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15.813,40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2008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Administração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Geral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61962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950.000,00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245.864,04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889.607,42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306.256,62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2009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Administração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Financeira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72630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950.000,00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52.000,00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561.984,75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440.015,25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2010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Administrativa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Educação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207760" algn="l"/>
                          <a:tab pos="758444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240.000,00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85.846,48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228.095,77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27.750,71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2011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619625" algn="l"/>
                          <a:tab pos="6684645" algn="l"/>
                          <a:tab pos="7425690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4.325.000,00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126.911,84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1.804.456,90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2.647.454,94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2012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Transporte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684645" algn="l"/>
                          <a:tab pos="7584440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1.700.000,00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28.637,96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684.019,34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1.044.618,62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2013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Qualificação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Profissional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Docentes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Educação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2014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Educação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Pré-Escola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991100" algn="l"/>
                          <a:tab pos="6684645" algn="l"/>
                          <a:tab pos="7584440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2.225.000,00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839,98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575.752,92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1.650.087,06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2015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Educação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Creche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207760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1.785.000,00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813.666,38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971.333,62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2016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Transporte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Infantil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160.499,87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469.500,13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2017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Qualificação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Profissional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5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Docentes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Educação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2018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Alimentação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Fundamental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99110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223,90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60.578,80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139.645,10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59670" cy="662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2019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Alimentação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Pré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Escola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35.917,49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64.082,51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2020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Alimentação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Infantil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Creche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12.506,84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137.493,16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2021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Transporte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Escolar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Médio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72630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35.874,17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185.125,27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200.748,90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2022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Apoio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Estudantes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Médio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Técnico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Profissionalizante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2023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Apoio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Estudantes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Ensino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Superior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28.600,00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41.400,00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2024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Fomento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Esporte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176.460,17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453.539,83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2025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Fomento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Cultura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380.000,00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155.199,68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224.800,32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2026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Fomento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Turismo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Local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28.378,70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221.621,30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2027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Realização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"Expo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Anchieta"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619625" algn="l"/>
                          <a:tab pos="6207760" algn="l"/>
                          <a:tab pos="7584440" algn="l"/>
                          <a:tab pos="964946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160.000,00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410.000,00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2028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Fomento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Agricultura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461962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870.000,00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485.352,30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484.647,70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2029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Sistema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Inspeção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Animal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77.263,52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22.736,48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2030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Política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Incentivos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Produção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Agrícola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Cuidado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com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Águas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1.050.000,00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287.158,88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762.841,12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59670" cy="6620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59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2031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Preservação,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Conservação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Ambiental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684645" algn="l"/>
                          <a:tab pos="758444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140.000,00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60.470,00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135.786,16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64.683,84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2032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Promoção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Política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Incentivos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Indústria,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Comércio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Tecnologia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280.000,00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103.730,22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176.269,78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2033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Segurança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Pública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140.000,00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27.532,28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112.467,72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2034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Polícia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Civil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Santa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Catarina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PCSC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26.464,50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16.150,30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35.314,20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2035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Polícia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Militar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Santa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Catarina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PMSC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4619625" algn="l"/>
                          <a:tab pos="6101080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108.992,66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17.515,92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66.476,74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2036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Corpo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Bombeiros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Militar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Santa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Catarina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CBMSC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473190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24.455,51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121.998,53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272.056,98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81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2037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Expansão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Sistema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Manutenção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Iluminação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Pública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340.000,00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271.341,28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68.658,72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2038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Sinalização,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Manutenção,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Limpeza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Pública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Manejo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Resíduos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Sólidos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61962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440.000,00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451.371,44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770.984,49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120.386,95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2039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Saneamento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Básico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FMSB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30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2040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Setor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Urbanos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4726305" algn="l"/>
                          <a:tab pos="6207760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1.060.000,00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469.718,78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590.281,22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2041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Abertura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Conservação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Estradas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Vicinais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81940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  <a:tab pos="6684645" algn="l"/>
                          <a:tab pos="7584440" algn="l"/>
                          <a:tab pos="890714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2.775.000,00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951.492,85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1.823.507,15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2042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Proteção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Criança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Adolescente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Conselho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Tutelar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CT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270.000,00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88.843,11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181.156,89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62207" cy="2466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51815">
                <a:tc gridSpan="4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2043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Infância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Adolescência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FIA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36.331,08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8419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9209" algn="r">
                        <a:lnSpc>
                          <a:spcPct val="10000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8419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51.331,08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841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85">
                <a:tc gridSpan="4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2044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Desenvolvimento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Fortalecimento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Política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Idoso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80.000,00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9845" algn="r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58.033,01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21.966,99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80">
                <a:tc gridSpan="4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2045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Idoso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FMI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520319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778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9209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778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77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085">
                <a:tc gridSpan="4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2046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Fortalecimento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Desenvolvimento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Política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Habitação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298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6.500,00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R="3175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13.500,00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5969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Unidade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27.755.000,00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5.871.812,97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285.400,00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14.796.127,94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18.545.285,03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0895" y="3598799"/>
          <a:ext cx="10062207" cy="35134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82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Unidade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Gestora: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03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FUNDO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MUNICIPAL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ASSIST.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ANCHIETA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Projeto/Atividade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Suplementações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Anulações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Execução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atual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1019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2047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Administrativa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Social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555.000,00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5.868,70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228.549,07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332.319,63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60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2048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Bloco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Programa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Bolsa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Família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Cadastro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Único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65.000,00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18.322,59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46.677,41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2049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Benefícios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Eventuais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26.532,37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50.965,65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45.566,72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2050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Programa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Fortalecimento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Emergencial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Atendimento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Cadastro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Único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no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SUAS</a:t>
                      </a:r>
                      <a:r>
                        <a:rPr sz="15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PROCAD-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SUAS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12.038,20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27.038,20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554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2051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Bloco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Proteção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Básica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CRAS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Convivência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74904"/>
          <a:ext cx="10062207" cy="1663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625">
                <a:tc gridSpan="6">
                  <a:txBody>
                    <a:bodyPr/>
                    <a:lstStyle/>
                    <a:p>
                      <a:pPr marL="297751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4726305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375.000,00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83.315,05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169.965,28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288.349,77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1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2052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Bloco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Proteção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Especial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Média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Complexidade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5203190" algn="l"/>
                          <a:tab pos="6684645" algn="l"/>
                          <a:tab pos="8168005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8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2053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Bloco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Proteção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Especial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Alta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Complexidade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619625" algn="l"/>
                          <a:tab pos="6207760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520.000,00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154.250,00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32.750,00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492.353,21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149.146,79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Unidade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1.625.000,00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42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282.004,32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95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32.750,00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960.155,80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914.098,52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0895" y="2509139"/>
          <a:ext cx="10062207" cy="4617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82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Unidade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Gestora: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04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FUNDO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MUNICIPAL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SAÚDE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ANCHIETA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Projeto/Atividade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Suplementações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Anulações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Execução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atual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1020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Ampliação,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Adaptação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Unidades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Básicas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1021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Veículos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338.900,00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358.900,00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2054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Gestão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Administrativa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Fundo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580.000,00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308.620,52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271.379,48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2055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Programas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Estratégia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Saúde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Família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(ESF)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ACS,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SB,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EMULTI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5.065.000,00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211.176,05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200.000,00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2.180.348,32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2.895.827,73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60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2056</a:t>
                      </a:r>
                      <a:r>
                        <a:rPr sz="15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Atenção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Primária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em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Saúde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1.730.000,00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585.155,62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160.584,84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1.377.982,06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776.588,72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2057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Saúde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População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para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Procedimentos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Média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Alta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Complexidade</a:t>
                      </a:r>
                      <a:r>
                        <a:rPr sz="15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MAC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2.410.000,00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400.278,52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385.400,00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2.225.362,87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199.515,65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2058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Farmacêutica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193.867,45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186.131,12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557.736,33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9554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2059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Distribuição Suplementar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Medicamentos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74904"/>
          <a:ext cx="10062207" cy="1663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625">
                <a:tc gridSpan="6">
                  <a:txBody>
                    <a:bodyPr/>
                    <a:lstStyle/>
                    <a:p>
                      <a:pPr marL="297751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5203190" algn="l"/>
                          <a:tab pos="6684645" algn="l"/>
                          <a:tab pos="769112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250.000,00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29.660,37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220.339,63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273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1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2060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Vigilância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Sanitária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308483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726305" algn="l"/>
                          <a:tab pos="6684645" algn="l"/>
                          <a:tab pos="7691120" algn="l"/>
                          <a:tab pos="917257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75.000,00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39.118,04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55.400,44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58.717,60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08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2061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Vigilância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Epidemiológica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Ambiental</a:t>
                      </a:r>
                      <a:endParaRPr sz="1500">
                        <a:latin typeface="Arial MT"/>
                        <a:cs typeface="Arial MT"/>
                      </a:endParaRPr>
                    </a:p>
                    <a:p>
                      <a:pPr marL="29775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4831080" algn="l"/>
                          <a:tab pos="6684645" algn="l"/>
                          <a:tab pos="7584440" algn="l"/>
                          <a:tab pos="9065895" algn="l"/>
                        </a:tabLst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300.000,00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6.764,79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111.568,94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	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195.195,85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Unidade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11.000.000,00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1.775.260,47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745.984,84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6.833.974,64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5.195.300,99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0895" y="2506091"/>
          <a:ext cx="10062207" cy="24168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825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Unidade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Gestora: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05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HOSPITAL</a:t>
                      </a:r>
                      <a:r>
                        <a:rPr sz="15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MUNICIPAL</a:t>
                      </a:r>
                      <a:r>
                        <a:rPr sz="15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ANCHIETENSE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Projeto/Atividade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Suplementações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Anulações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Execução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atual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1022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Obras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Construção/Adaptação/Reformas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Conservação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Hospital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230.000,00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120.612,50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350.612,50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2062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Manutenção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Desenvolvimento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Administrativas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do</a:t>
                      </a:r>
                      <a:r>
                        <a:rPr sz="15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Hospital</a:t>
                      </a:r>
                      <a:r>
                        <a:rPr sz="15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250.000,00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138.555,63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111.444,37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2063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Serviços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Assistência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Médico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Hospitalar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População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590.000,00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177.780,60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412.219,40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Unidade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1.070.000,00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120.612,50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666.948,73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523.663,77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0895" y="5395849"/>
          <a:ext cx="10062207" cy="16014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146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Unidade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Gestora: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06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CAMARA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MUNICIPAL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ANCHIETA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2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Projeto/Atividade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Previsão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Suplementações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Anulações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Execução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Saldo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atual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7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1001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Construção,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Adaptação,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Reforma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Aquisição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Imobilizado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Câmara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Vereadores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 gridSpan="6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2001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5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Atividades</a:t>
                      </a:r>
                      <a:r>
                        <a:rPr sz="15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Câmara</a:t>
                      </a:r>
                      <a:r>
                        <a:rPr sz="15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Municipal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5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spc="-10" dirty="0">
                          <a:latin typeface="Arial MT"/>
                          <a:cs typeface="Arial MT"/>
                        </a:rPr>
                        <a:t>Vereadores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1.350.000,00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20" dirty="0">
                          <a:latin typeface="Arial MT"/>
                          <a:cs typeface="Arial MT"/>
                        </a:rPr>
                        <a:t>0,00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458.712,23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00" spc="-10" dirty="0">
                          <a:latin typeface="Arial MT"/>
                          <a:cs typeface="Arial MT"/>
                        </a:rPr>
                        <a:t>891.287,77</a:t>
                      </a:r>
                      <a:endParaRPr sz="1500">
                        <a:latin typeface="Arial MT"/>
                        <a:cs typeface="Arial MT"/>
                      </a:endParaRPr>
                    </a:p>
                  </a:txBody>
                  <a:tcPr marL="0" marR="0" marT="1016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0895" y="381000"/>
          <a:ext cx="10062207" cy="257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3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Unidade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1.400.000,00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82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458.712,23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941.287,77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0895" y="1108202"/>
          <a:ext cx="10059669" cy="259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3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9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9079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Geral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42.850.000,00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8.049.690,26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1.064.134,84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23.715.919,34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26.119.636,08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Imagem 3" descr="brasao_atualizado PORTAL2.jpg">
            <a:extLst>
              <a:ext uri="{FF2B5EF4-FFF2-40B4-BE49-F238E27FC236}">
                <a16:creationId xmlns:a16="http://schemas.microsoft.com/office/drawing/2014/main" id="{31A74496-06B8-4508-7AA5-8D085E467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0" y="5991225"/>
            <a:ext cx="1305000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99674F9-39EF-134F-F5A9-6B2FEBC7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00" y="47625"/>
            <a:ext cx="10747300" cy="7562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087C743-D280-9A47-8BBF-5472544D2E55}"/>
              </a:ext>
            </a:extLst>
          </p:cNvPr>
          <p:cNvSpPr txBox="1"/>
          <p:nvPr/>
        </p:nvSpPr>
        <p:spPr>
          <a:xfrm>
            <a:off x="1917700" y="3763472"/>
            <a:ext cx="7162800" cy="89255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200" dirty="0">
                <a:latin typeface="Arial MT"/>
              </a:rPr>
              <a:t>MUITO OBRIGADO!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29670-CD6C-607A-7D6E-79B00D376C50}"/>
              </a:ext>
            </a:extLst>
          </p:cNvPr>
          <p:cNvSpPr txBox="1"/>
          <p:nvPr/>
        </p:nvSpPr>
        <p:spPr>
          <a:xfrm>
            <a:off x="393700" y="5708707"/>
            <a:ext cx="4267200" cy="1754326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Dúvidas e Sugestões:</a:t>
            </a:r>
          </a:p>
          <a:p>
            <a:endParaRPr lang="pt-BR" dirty="0"/>
          </a:p>
          <a:p>
            <a:r>
              <a:rPr lang="pt-BR" dirty="0"/>
              <a:t>- Ouvidoria Municipal</a:t>
            </a:r>
          </a:p>
          <a:p>
            <a:endParaRPr lang="pt-BR" dirty="0"/>
          </a:p>
          <a:p>
            <a:r>
              <a:rPr lang="pt-BR" dirty="0"/>
              <a:t>- e-mail: ouvidoria@anchieta.sc.gov.br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860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5012</Words>
  <Application>Microsoft Office PowerPoint</Application>
  <PresentationFormat>Personalizar</PresentationFormat>
  <Paragraphs>1024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8" baseType="lpstr">
      <vt:lpstr>Arial</vt:lpstr>
      <vt:lpstr>Arial MT</vt:lpstr>
      <vt:lpstr>Calibri</vt:lpstr>
      <vt:lpstr>Symbol</vt:lpstr>
      <vt:lpstr>Times New Roman</vt:lpstr>
      <vt:lpstr>Office Theme</vt:lpstr>
      <vt:lpstr>Apresentação do PowerPoint</vt:lpstr>
      <vt:lpstr>EXIGÊNCIA LEGAL</vt:lpstr>
      <vt:lpstr>TEMAS A SEREM APRESENTADOS</vt:lpstr>
      <vt:lpstr>EXECUÇÃO ORÇAMENTÁRIA</vt:lpstr>
      <vt:lpstr>EXECUÇÃO ORÇAMENTÁRIA</vt:lpstr>
      <vt:lpstr>EXECUÇÃO ORÇAMENTÁRIA</vt:lpstr>
      <vt:lpstr>EXECUÇÃO ORÇAMENTÁRIA</vt:lpstr>
      <vt:lpstr>Apresentação do PowerPoint</vt:lpstr>
      <vt:lpstr>METAS DE ARRECADAÇÃO</vt:lpstr>
      <vt:lpstr>METAS DE ARRECADAÇÃO</vt:lpstr>
      <vt:lpstr>METAS DE ARRECADAÇÃO</vt:lpstr>
      <vt:lpstr>CRONOGRAMA DE DESEMBOLSO</vt:lpstr>
      <vt:lpstr>CRONOGRAMA DE DESEMBOLSO</vt:lpstr>
      <vt:lpstr>Apresentação do PowerPoint</vt:lpstr>
      <vt:lpstr>APLICAÇÃO DE RECURSOS EM AÇÕES E SERVIÇOS PÚBLICOS DE SAÚDE</vt:lpstr>
      <vt:lpstr>APLICAÇÃO DE RECURSOS EM AÇÕES E SERVIÇOS PÚBLICOS DE SAÚDE</vt:lpstr>
      <vt:lpstr>APLICAÇÃO DE RECURSOS NA MANUTENÇÃO E DESENVOLVIMENTO DO ENSINO</vt:lpstr>
      <vt:lpstr>APLICAÇÃO DE RECURSOS NA MANUTENÇÃO E DESENVOLVIMENTO DO ENSINO</vt:lpstr>
      <vt:lpstr>APLICAÇÃO DE 70% DOS RECURSOS DO FUNDEB NA REMUNERAÇÃO DOS PROFISSIONAIS DO MAGISTÉRIO DA EDUCAÇÃO BÁSICA</vt:lpstr>
      <vt:lpstr>Apresentação do PowerPoint</vt:lpstr>
      <vt:lpstr>DESPESAS COM PESSOAL DO PODER EXECUTIVO</vt:lpstr>
      <vt:lpstr>DESPESAS COM PESSOAL DO PODER EXECUTIVO</vt:lpstr>
      <vt:lpstr>DESPESAS COM PESSOAL DO PODER EXECUTIVO</vt:lpstr>
      <vt:lpstr>DESPESAS COM PESSOAL DO PODER LEGISLATIVO</vt:lpstr>
      <vt:lpstr>DESPESAS COM PESSOAL DO PODER LEGISLATIVO</vt:lpstr>
      <vt:lpstr>DESPESAS COM PESSOAL CONSOLIDADO</vt:lpstr>
      <vt:lpstr>DESPESAS COM PESSOAL CONSOLIDADO</vt:lpstr>
      <vt:lpstr>RESTOS A PAGAR</vt:lpstr>
      <vt:lpstr>RESTOS A PAGAR</vt:lpstr>
      <vt:lpstr>Apresentação do PowerPoint</vt:lpstr>
      <vt:lpstr>Apresentação do PowerPoint</vt:lpstr>
      <vt:lpstr>ACOMPANHAMENTO DAS AÇÕES DE INVESTIMENTOS PREVISTAS NA LDO E LOA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CONTROLE INTERNO</dc:creator>
  <cp:lastModifiedBy>Evandro lenz</cp:lastModifiedBy>
  <cp:revision>3</cp:revision>
  <dcterms:created xsi:type="dcterms:W3CDTF">2026-05-12T20:18:07Z</dcterms:created>
  <dcterms:modified xsi:type="dcterms:W3CDTF">2026-05-15T11:41:47Z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2026-05-12T00:00:00Z</vt:filetime>
  </property>
  <property fmtid="{D5CDD505-2E9C-101B-9397-08002B2CF9AE}" pid="4" name="Creator">
    <vt:lpwstr>Microsoft® Word 2016</vt:lpwstr>
  </property>
  <property fmtid="{D5CDD505-2E9C-101B-9397-08002B2CF9AE}" pid="5" name="LastSaved">
    <vt:filetime>2026-05-12T00:00:00Z</vt:filetime>
  </property>
  <property fmtid="{D5CDD505-2E9C-101B-9397-08002B2CF9AE}" pid="6" name="Producer">
    <vt:lpwstr>Microsoft® Word 2016</vt:lpwstr>
  </property>
</Properties>
</file>