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55"/>
  </p:notesMasterIdLst>
  <p:sldIdLst>
    <p:sldId id="256" r:id="rId4"/>
    <p:sldId id="298" r:id="rId5"/>
    <p:sldId id="259" r:id="rId6"/>
    <p:sldId id="324" r:id="rId7"/>
    <p:sldId id="313" r:id="rId8"/>
    <p:sldId id="276" r:id="rId9"/>
    <p:sldId id="310" r:id="rId10"/>
    <p:sldId id="267" r:id="rId11"/>
    <p:sldId id="268" r:id="rId12"/>
    <p:sldId id="318" r:id="rId13"/>
    <p:sldId id="520" r:id="rId14"/>
    <p:sldId id="521" r:id="rId15"/>
    <p:sldId id="519" r:id="rId16"/>
    <p:sldId id="537" r:id="rId17"/>
    <p:sldId id="538" r:id="rId18"/>
    <p:sldId id="539" r:id="rId19"/>
    <p:sldId id="540" r:id="rId20"/>
    <p:sldId id="300" r:id="rId21"/>
    <p:sldId id="527" r:id="rId22"/>
    <p:sldId id="336" r:id="rId23"/>
    <p:sldId id="504" r:id="rId24"/>
    <p:sldId id="505" r:id="rId25"/>
    <p:sldId id="506" r:id="rId26"/>
    <p:sldId id="507" r:id="rId27"/>
    <p:sldId id="508" r:id="rId28"/>
    <p:sldId id="509" r:id="rId29"/>
    <p:sldId id="510" r:id="rId30"/>
    <p:sldId id="512" r:id="rId31"/>
    <p:sldId id="340" r:id="rId32"/>
    <p:sldId id="341" r:id="rId33"/>
    <p:sldId id="522" r:id="rId34"/>
    <p:sldId id="516" r:id="rId35"/>
    <p:sldId id="517" r:id="rId36"/>
    <p:sldId id="523" r:id="rId37"/>
    <p:sldId id="524" r:id="rId38"/>
    <p:sldId id="518" r:id="rId39"/>
    <p:sldId id="525" r:id="rId40"/>
    <p:sldId id="526" r:id="rId41"/>
    <p:sldId id="531" r:id="rId42"/>
    <p:sldId id="528" r:id="rId43"/>
    <p:sldId id="529" r:id="rId44"/>
    <p:sldId id="530" r:id="rId45"/>
    <p:sldId id="532" r:id="rId46"/>
    <p:sldId id="533" r:id="rId47"/>
    <p:sldId id="534" r:id="rId48"/>
    <p:sldId id="536" r:id="rId49"/>
    <p:sldId id="535" r:id="rId50"/>
    <p:sldId id="541" r:id="rId51"/>
    <p:sldId id="542" r:id="rId52"/>
    <p:sldId id="543" r:id="rId53"/>
    <p:sldId id="261" r:id="rId5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619" autoAdjust="0"/>
  </p:normalViewPr>
  <p:slideViewPr>
    <p:cSldViewPr snapToGrid="0">
      <p:cViewPr varScale="1">
        <p:scale>
          <a:sx n="90" d="100"/>
          <a:sy n="90" d="100"/>
        </p:scale>
        <p:origin x="32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138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830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7270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04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732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172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045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295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5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93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030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9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73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5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6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577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76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3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284F8-D162-4F72-ADA1-539465988BB5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C6ECB-FEEF-4B7B-87D6-79D804FD577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5706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6FC2A-5C43-4E8B-8929-FC79886BE786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A5185-4F5B-4EFF-A623-7774D6AEF56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0683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A8475-1814-4ACF-97A8-995B93A6C33D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361D7-5C71-4B5E-BE06-04FD6828FEA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0031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F05FC-0EAE-49BA-B628-A1F40D827126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D1D28-D2CF-40FD-8F2C-45AA3DA7817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91464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D5993-8AB1-4EEA-94AB-AE1EFAE00658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9FEC2-E40E-42AD-949A-A27C092FBC1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2174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D5F0-0D75-4CB1-93A1-315EDC3B086C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42D65-5FA0-45B2-90D5-A1A8389951F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64917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743A7-6DEB-4DB3-A081-71C6BD3B5CC2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C612C9-1174-4F95-8820-56DB25EB412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34801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12D48-EEA7-47C9-B753-BAB53D8817C6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DF4B16-3F67-4595-88D8-ECB23F095D7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83584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9EB7B-05E3-4C6B-90B5-DBB082F711D4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125AA-2A2B-47CA-82A6-5A89AF76A2E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8234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20CD6-697C-4E78-B981-35AFF535B673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F74A0-F765-4ADF-BBBD-C3C3321E3F5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22518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F788C-0EE0-4A1C-BA97-F95C8BB6B580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228FD-38AA-4EE9-A06C-8F8C48C29FA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68511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17/02/2026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6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FC0B73-5D9B-4F92-93F8-F731BDB4D213}" type="datetime1">
              <a:rPr lang="pt-BR"/>
              <a:pPr>
                <a:defRPr/>
              </a:pPr>
              <a:t>17/02/2026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/>
              <a:t>Funcia/LC141/29mai2012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99AB624-192E-4EEE-99E2-1D6C5EB69A0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214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siops.datasus.gov.br/consleirespfiscal.php?S=1&amp;UF=42;&amp;Municipio=420208;&amp;Ano=2019&amp;Periodo=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179.96.204.45:9099/" TargetMode="External"/><Relationship Id="rId5" Type="http://schemas.openxmlformats.org/officeDocument/2006/relationships/hyperlink" Target="http://tabnet.datasus.gov.br/cgi/tabcgi.exe?sia/cnv/qasc.def" TargetMode="External"/><Relationship Id="rId4" Type="http://schemas.openxmlformats.org/officeDocument/2006/relationships/hyperlink" Target="http://tabnet.datasus.gov.br/cgi/tabcgi.exe?sia/cnv/qbSC.de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Dados%20MD.xlsx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Dados%20MD.xlsx" TargetMode="Externa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2556" y="1"/>
            <a:ext cx="10128618" cy="6507678"/>
          </a:xfrm>
        </p:spPr>
        <p:txBody>
          <a:bodyPr>
            <a:normAutofit/>
          </a:bodyPr>
          <a:lstStyle/>
          <a:p>
            <a:endParaRPr lang="pt-BR" sz="3600" b="1" dirty="0"/>
          </a:p>
          <a:p>
            <a:r>
              <a:rPr lang="pt-BR" sz="3600" b="1" dirty="0"/>
              <a:t>Conselho Municipal de Saúde </a:t>
            </a:r>
          </a:p>
          <a:p>
            <a:r>
              <a:rPr lang="pt-BR" sz="3600" b="1" dirty="0"/>
              <a:t> </a:t>
            </a:r>
          </a:p>
          <a:p>
            <a:r>
              <a:rPr lang="pt-BR" sz="3600" b="1" dirty="0"/>
              <a:t>3º Quadrimestre/2025 </a:t>
            </a:r>
          </a:p>
          <a:p>
            <a:r>
              <a:rPr lang="pt-BR" sz="3600" b="1" dirty="0"/>
              <a:t>Município de Anchieta </a:t>
            </a:r>
          </a:p>
          <a:p>
            <a:r>
              <a:rPr lang="pt-BR" sz="3600" b="1" dirty="0"/>
              <a:t>Secretaria Municipal de Saúde</a:t>
            </a:r>
          </a:p>
          <a:p>
            <a:endParaRPr lang="pt-BR" sz="3600" b="1" dirty="0"/>
          </a:p>
          <a:p>
            <a:r>
              <a:rPr lang="pt-BR" sz="3600" b="1" dirty="0"/>
              <a:t>Audiência Pública – 20/03/2026 </a:t>
            </a:r>
          </a:p>
          <a:p>
            <a:endParaRPr lang="pt-BR" sz="3600" b="1" dirty="0"/>
          </a:p>
          <a:p>
            <a:r>
              <a:rPr lang="pt-BR" sz="3600" b="1" dirty="0"/>
              <a:t>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758" y="57155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95" y="457444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36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69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105" y="100042"/>
            <a:ext cx="1835055" cy="12680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0644" y="1248738"/>
            <a:ext cx="11139055" cy="5373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Secretaria Municipal de Saúde – ANCHIETA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FMS - CNPJ: 11.243.552/0001- 47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Produção e Indicadores Financeiros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3º QUADRIMESTRE - PERÍODO DE SETEMBRO A DEZEMBRO/25</a:t>
            </a: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r>
              <a:rPr lang="pt-BR" sz="2800" dirty="0">
                <a:solidFill>
                  <a:prstClr val="black"/>
                </a:solidFill>
              </a:rPr>
              <a:t>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  <a:hlinkClick r:id="rId4"/>
              </a:rPr>
              <a:t>Ministério de Saúde:</a:t>
            </a:r>
            <a:r>
              <a:rPr lang="pt-BR" dirty="0">
                <a:solidFill>
                  <a:prstClr val="black"/>
                </a:solidFill>
              </a:rPr>
              <a:t> </a:t>
            </a:r>
            <a:r>
              <a:rPr lang="pt-BR" dirty="0">
                <a:solidFill>
                  <a:prstClr val="black"/>
                </a:solidFill>
                <a:hlinkClick r:id="rId5"/>
              </a:rPr>
              <a:t>http://tabnet.datasus.gov.br/cgi/tabcgi.exe?sia/cnv/qasc.def</a:t>
            </a: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hlinkClick r:id="rId6"/>
              </a:rPr>
              <a:t>http://179.96.204.45:9099/</a:t>
            </a:r>
            <a:r>
              <a:rPr lang="pt-BR" dirty="0"/>
              <a:t>  </a:t>
            </a:r>
            <a:r>
              <a:rPr lang="pt-BR" dirty="0">
                <a:solidFill>
                  <a:prstClr val="black"/>
                </a:solidFill>
              </a:rPr>
              <a:t>– </a:t>
            </a:r>
            <a:r>
              <a:rPr lang="pt-BR" dirty="0" err="1">
                <a:solidFill>
                  <a:prstClr val="black"/>
                </a:solidFill>
              </a:rPr>
              <a:t>rang</a:t>
            </a:r>
            <a:r>
              <a:rPr lang="pt-BR" dirty="0">
                <a:solidFill>
                  <a:prstClr val="black"/>
                </a:solidFill>
              </a:rPr>
              <a:t>/2025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  <a:hlinkClick r:id="rId7"/>
              </a:rPr>
              <a:t>http://siops.datasus.gov.br/consleirespfiscal.php?S=1&amp;UF=42;&amp;Municipio=420208;&amp;Ano=2019&amp;Periodo=2</a:t>
            </a:r>
            <a:endParaRPr lang="pt-BR" b="1" dirty="0">
              <a:solidFill>
                <a:srgbClr val="FF00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b="1" dirty="0">
                <a:solidFill>
                  <a:prstClr val="black"/>
                </a:solidFill>
              </a:rPr>
              <a:t>Fonte: </a:t>
            </a:r>
            <a:r>
              <a:rPr lang="pt-BR" b="1" dirty="0" err="1">
                <a:solidFill>
                  <a:prstClr val="black"/>
                </a:solidFill>
              </a:rPr>
              <a:t>Rang</a:t>
            </a:r>
            <a:r>
              <a:rPr lang="pt-BR" b="1" dirty="0">
                <a:solidFill>
                  <a:prstClr val="black"/>
                </a:solidFill>
              </a:rPr>
              <a:t>, SISREG e E-SUS Ministério da Saúde, SIOPS. </a:t>
            </a:r>
          </a:p>
        </p:txBody>
      </p:sp>
    </p:spTree>
    <p:extLst>
      <p:ext uri="{BB962C8B-B14F-4D97-AF65-F5344CB8AC3E}">
        <p14:creationId xmlns:p14="http://schemas.microsoft.com/office/powerpoint/2010/main" val="327666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2042555" cy="15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16478" y="1223158"/>
            <a:ext cx="107590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Apresentação do SISREG – Sistema de encaminhamentos de pacientes </a:t>
            </a:r>
          </a:p>
          <a:p>
            <a:pPr lvl="0" algn="ctr"/>
            <a:r>
              <a:rPr lang="pt-BR" sz="2400" dirty="0">
                <a:solidFill>
                  <a:prstClr val="black"/>
                </a:solidFill>
              </a:rPr>
              <a:t>para Tratamento Fora de Domicílio</a:t>
            </a:r>
          </a:p>
          <a:p>
            <a:pPr lvl="0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2400" u="sng" dirty="0"/>
              <a:t>Transporte de Pacientes para Fora de Domicílio – TFD</a:t>
            </a: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158738" y="237506"/>
            <a:ext cx="8849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PRESTAÇÃO DE CONTA DO 3º QUADRIMENSTRE 2025</a:t>
            </a:r>
          </a:p>
        </p:txBody>
      </p:sp>
      <p:sp>
        <p:nvSpPr>
          <p:cNvPr id="6" name="Retângulo 5"/>
          <p:cNvSpPr/>
          <p:nvPr/>
        </p:nvSpPr>
        <p:spPr>
          <a:xfrm>
            <a:off x="2042556" y="6461213"/>
            <a:ext cx="271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>
                <a:solidFill>
                  <a:prstClr val="black"/>
                </a:solidFill>
              </a:rPr>
              <a:t>Rang</a:t>
            </a:r>
            <a:r>
              <a:rPr lang="pt-BR" sz="1200" dirty="0">
                <a:solidFill>
                  <a:prstClr val="black"/>
                </a:solidFill>
              </a:rPr>
              <a:t>/SISREG 2025– setor do TFD 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28932"/>
              </p:ext>
            </p:extLst>
          </p:nvPr>
        </p:nvGraphicFramePr>
        <p:xfrm>
          <a:off x="154379" y="2860480"/>
          <a:ext cx="11376560" cy="2398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7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9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64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64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Mês</a:t>
                      </a:r>
                      <a:r>
                        <a:rPr lang="pt-BR" sz="2400" baseline="0" dirty="0"/>
                        <a:t>/ano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NÚMERO DE VIAGENS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NÚMERO DE PACIENTES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NÚMERO</a:t>
                      </a:r>
                      <a:r>
                        <a:rPr lang="pt-BR" sz="2400" baseline="0" dirty="0"/>
                        <a:t> DE ACOMPANHANTES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TOTAL</a:t>
                      </a:r>
                      <a:r>
                        <a:rPr lang="pt-BR" sz="2400" baseline="0" dirty="0"/>
                        <a:t> PACIENTE E ACOMPAN. 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aseline="0" dirty="0"/>
                        <a:t>Setembro </a:t>
                      </a:r>
                      <a:r>
                        <a:rPr lang="pt-BR" sz="2400" dirty="0"/>
                        <a:t> a </a:t>
                      </a:r>
                      <a:r>
                        <a:rPr lang="pt-BR" sz="2400" baseline="0" dirty="0"/>
                        <a:t> Dezembro</a:t>
                      </a:r>
                      <a:r>
                        <a:rPr lang="pt-BR" sz="2400" dirty="0"/>
                        <a:t>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Unidade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Unidade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Unidade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Unidade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/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/>
                        <a:t>3.601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/>
                        <a:t>1.144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/>
                        <a:t>4.745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60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2042555" cy="15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72749" y="6564029"/>
            <a:ext cx="271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>
                <a:solidFill>
                  <a:prstClr val="black"/>
                </a:solidFill>
              </a:rPr>
              <a:t>Rang</a:t>
            </a:r>
            <a:r>
              <a:rPr lang="pt-BR" sz="1200" dirty="0">
                <a:solidFill>
                  <a:prstClr val="black"/>
                </a:solidFill>
              </a:rPr>
              <a:t>/SISREG 2025– setor do TFD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314F6E6-57DD-4553-876C-06F99596D228}"/>
              </a:ext>
            </a:extLst>
          </p:cNvPr>
          <p:cNvSpPr/>
          <p:nvPr/>
        </p:nvSpPr>
        <p:spPr>
          <a:xfrm>
            <a:off x="3293097" y="29719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b="1" dirty="0"/>
              <a:t>Relatório de Viagens por Município Período – 3º RDQA 01/09/2025 até 31/12/2025</a:t>
            </a:r>
          </a:p>
          <a:p>
            <a:pPr algn="ctr"/>
            <a:r>
              <a:rPr lang="pt-BR" sz="2400" b="1" dirty="0"/>
              <a:t>MUNICÍPIO VIAGENS -RANG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CE50125-8EE0-432A-950B-DFC07BEB33A1}"/>
              </a:ext>
            </a:extLst>
          </p:cNvPr>
          <p:cNvSpPr/>
          <p:nvPr/>
        </p:nvSpPr>
        <p:spPr>
          <a:xfrm>
            <a:off x="1759974" y="1517714"/>
            <a:ext cx="88195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/>
              <a:t>São Miguel do Oeste - SC 407 </a:t>
            </a:r>
          </a:p>
          <a:p>
            <a:r>
              <a:rPr lang="pt-BR" sz="1600" dirty="0"/>
              <a:t>Chapecó - SC 104 </a:t>
            </a:r>
          </a:p>
          <a:p>
            <a:r>
              <a:rPr lang="pt-BR" sz="1600" dirty="0"/>
              <a:t>Campo </a:t>
            </a:r>
            <a:r>
              <a:rPr lang="pt-BR" sz="1600" dirty="0" err="1"/>
              <a:t>Erê</a:t>
            </a:r>
            <a:r>
              <a:rPr lang="pt-BR" sz="1600" dirty="0"/>
              <a:t> - SC 67 </a:t>
            </a:r>
          </a:p>
          <a:p>
            <a:r>
              <a:rPr lang="pt-BR" sz="1600" dirty="0"/>
              <a:t>Cascavel - PR 58 </a:t>
            </a:r>
          </a:p>
          <a:p>
            <a:r>
              <a:rPr lang="pt-BR" sz="1600" dirty="0"/>
              <a:t>Joaçaba - SC 56 </a:t>
            </a:r>
          </a:p>
          <a:p>
            <a:r>
              <a:rPr lang="pt-BR" sz="1600" dirty="0"/>
              <a:t>Maravilha - SC 39 </a:t>
            </a:r>
          </a:p>
          <a:p>
            <a:r>
              <a:rPr lang="pt-BR" sz="1600" dirty="0"/>
              <a:t>São José do Cedro - SC 35 </a:t>
            </a:r>
          </a:p>
          <a:p>
            <a:r>
              <a:rPr lang="pt-BR" sz="1600" dirty="0"/>
              <a:t>Dionísio Cerqueira - SC 27 </a:t>
            </a:r>
          </a:p>
          <a:p>
            <a:r>
              <a:rPr lang="pt-BR" sz="1600" dirty="0"/>
              <a:t>Xanxerê - SC 20 </a:t>
            </a:r>
          </a:p>
          <a:p>
            <a:r>
              <a:rPr lang="pt-BR" sz="1600" dirty="0"/>
              <a:t>Pato Branco - PR 20 </a:t>
            </a:r>
          </a:p>
          <a:p>
            <a:r>
              <a:rPr lang="pt-BR" sz="1600" dirty="0"/>
              <a:t>Palmitos - SC 20 </a:t>
            </a:r>
          </a:p>
          <a:p>
            <a:r>
              <a:rPr lang="pt-BR" sz="1600" dirty="0"/>
              <a:t>Cunha Porã - SC 14 </a:t>
            </a:r>
          </a:p>
          <a:p>
            <a:r>
              <a:rPr lang="pt-BR" sz="1600" dirty="0"/>
              <a:t>Florianópolis - SC 14 I</a:t>
            </a:r>
          </a:p>
          <a:p>
            <a:r>
              <a:rPr lang="pt-BR" sz="1600" dirty="0" err="1"/>
              <a:t>porã</a:t>
            </a:r>
            <a:r>
              <a:rPr lang="pt-BR" sz="1600" dirty="0"/>
              <a:t> do Oeste - SC 11 </a:t>
            </a:r>
          </a:p>
          <a:p>
            <a:r>
              <a:rPr lang="pt-BR" sz="1600" dirty="0"/>
              <a:t>Guaraciaba - SC 10 </a:t>
            </a:r>
          </a:p>
          <a:p>
            <a:r>
              <a:rPr lang="pt-BR" sz="1600" dirty="0" err="1"/>
              <a:t>Itapiranga</a:t>
            </a:r>
            <a:r>
              <a:rPr lang="pt-BR" sz="1600" dirty="0"/>
              <a:t> - SC 9</a:t>
            </a:r>
          </a:p>
          <a:p>
            <a:r>
              <a:rPr lang="pt-BR" sz="1600" dirty="0"/>
              <a:t>Brusque - SC 8 </a:t>
            </a:r>
          </a:p>
          <a:p>
            <a:r>
              <a:rPr lang="pt-BR" sz="1600" dirty="0"/>
              <a:t>São Carlos - SC 8 </a:t>
            </a:r>
          </a:p>
          <a:p>
            <a:r>
              <a:rPr lang="pt-BR" sz="1600" dirty="0"/>
              <a:t>Nova Erechim - SC 6 </a:t>
            </a:r>
          </a:p>
          <a:p>
            <a:r>
              <a:rPr lang="pt-BR" sz="1600" dirty="0"/>
              <a:t>Palma Sola - SC 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E4A25EA-5398-4EF8-970A-73F7E0ED8576}"/>
              </a:ext>
            </a:extLst>
          </p:cNvPr>
          <p:cNvSpPr txBox="1"/>
          <p:nvPr/>
        </p:nvSpPr>
        <p:spPr>
          <a:xfrm>
            <a:off x="5643716" y="1564243"/>
            <a:ext cx="454250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Concórdia - SC 4 </a:t>
            </a:r>
          </a:p>
          <a:p>
            <a:r>
              <a:rPr lang="pt-BR" sz="1600" dirty="0"/>
              <a:t>Passo Fundo - RS 4 </a:t>
            </a:r>
          </a:p>
          <a:p>
            <a:r>
              <a:rPr lang="pt-BR" sz="1600" dirty="0"/>
              <a:t>Francisco Beltrão - PR 4 </a:t>
            </a:r>
          </a:p>
          <a:p>
            <a:r>
              <a:rPr lang="pt-BR" sz="1600" dirty="0"/>
              <a:t>Erechim - RS 4 </a:t>
            </a:r>
          </a:p>
          <a:p>
            <a:r>
              <a:rPr lang="pt-BR" sz="1600" dirty="0"/>
              <a:t>Pinhalzinho - SC 4 </a:t>
            </a:r>
          </a:p>
          <a:p>
            <a:r>
              <a:rPr lang="pt-BR" sz="1600" dirty="0"/>
              <a:t>São João do Oeste - SC 4 </a:t>
            </a:r>
          </a:p>
          <a:p>
            <a:r>
              <a:rPr lang="pt-BR" sz="1600" dirty="0" err="1"/>
              <a:t>Caibi</a:t>
            </a:r>
            <a:r>
              <a:rPr lang="pt-BR" sz="1600" dirty="0"/>
              <a:t> - SC 3 </a:t>
            </a:r>
          </a:p>
          <a:p>
            <a:r>
              <a:rPr lang="pt-BR" sz="1600" dirty="0"/>
              <a:t>Saudades - SC 2 </a:t>
            </a:r>
          </a:p>
          <a:p>
            <a:r>
              <a:rPr lang="pt-BR" sz="1600" dirty="0"/>
              <a:t>Abelardo Luz - SC 2 </a:t>
            </a:r>
          </a:p>
          <a:p>
            <a:r>
              <a:rPr lang="pt-BR" sz="1600" dirty="0"/>
              <a:t>Joinville - SC 2 </a:t>
            </a:r>
          </a:p>
          <a:p>
            <a:r>
              <a:rPr lang="pt-BR" sz="1600" dirty="0"/>
              <a:t>Videira - SC 2 </a:t>
            </a:r>
          </a:p>
          <a:p>
            <a:r>
              <a:rPr lang="pt-BR" sz="1600" dirty="0"/>
              <a:t>São Lourenço do Oeste - SC 2 </a:t>
            </a:r>
          </a:p>
          <a:p>
            <a:r>
              <a:rPr lang="pt-BR" sz="1600" dirty="0"/>
              <a:t>Caçador - SC 1 </a:t>
            </a:r>
          </a:p>
          <a:p>
            <a:r>
              <a:rPr lang="pt-BR" sz="1600" dirty="0"/>
              <a:t>Blumenau - SC 1 </a:t>
            </a:r>
          </a:p>
          <a:p>
            <a:r>
              <a:rPr lang="pt-BR" sz="1600" dirty="0"/>
              <a:t>Descanso - SC 1 </a:t>
            </a:r>
          </a:p>
          <a:p>
            <a:r>
              <a:rPr lang="pt-BR" sz="1600" dirty="0"/>
              <a:t>Paraíso - SC 1 </a:t>
            </a:r>
          </a:p>
          <a:p>
            <a:r>
              <a:rPr lang="pt-BR" sz="1600" dirty="0"/>
              <a:t>Quilombo - SC 1 </a:t>
            </a:r>
          </a:p>
          <a:p>
            <a:r>
              <a:rPr lang="pt-BR" sz="1600" dirty="0"/>
              <a:t>Frederico Westphalen - RS 1 </a:t>
            </a:r>
          </a:p>
          <a:p>
            <a:r>
              <a:rPr lang="pt-BR" sz="1600" dirty="0"/>
              <a:t>Guarujá do Sul - SC 1 </a:t>
            </a:r>
          </a:p>
          <a:p>
            <a:r>
              <a:rPr lang="pt-BR" sz="1600" dirty="0"/>
              <a:t>Bom Jesus do Sul - PR 1 </a:t>
            </a:r>
          </a:p>
          <a:p>
            <a:r>
              <a:rPr lang="pt-BR" sz="2000" b="1" dirty="0">
                <a:highlight>
                  <a:srgbClr val="FFFF00"/>
                </a:highlight>
              </a:rPr>
              <a:t>Total: 983</a:t>
            </a:r>
          </a:p>
        </p:txBody>
      </p:sp>
    </p:spTree>
    <p:extLst>
      <p:ext uri="{BB962C8B-B14F-4D97-AF65-F5344CB8AC3E}">
        <p14:creationId xmlns:p14="http://schemas.microsoft.com/office/powerpoint/2010/main" val="155151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1257" y="109386"/>
            <a:ext cx="11649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PRESTAÇÃO DE CONTA DO 3º QUADRIMENSTRE 2025 </a:t>
            </a:r>
            <a:r>
              <a:rPr lang="pt-BR" sz="2400" b="1" dirty="0">
                <a:solidFill>
                  <a:srgbClr val="FF0000"/>
                </a:solidFill>
              </a:rPr>
              <a:t>-</a:t>
            </a:r>
            <a:r>
              <a:rPr lang="pt-BR" sz="2400" b="1" dirty="0">
                <a:solidFill>
                  <a:prstClr val="black"/>
                </a:solidFill>
              </a:rPr>
              <a:t>Procedimentos - E-SUS (</a:t>
            </a:r>
            <a:r>
              <a:rPr lang="pt-BR" sz="2400" b="1" dirty="0" err="1">
                <a:solidFill>
                  <a:prstClr val="black"/>
                </a:solidFill>
              </a:rPr>
              <a:t>Tabenet</a:t>
            </a:r>
            <a:r>
              <a:rPr lang="pt-BR" sz="2400" b="1" dirty="0">
                <a:solidFill>
                  <a:prstClr val="black"/>
                </a:solidFill>
              </a:rPr>
              <a:t>)</a:t>
            </a:r>
          </a:p>
          <a:p>
            <a:pPr lvl="0" algn="ctr"/>
            <a:r>
              <a:rPr lang="pt-BR" sz="2400" b="1" dirty="0">
                <a:solidFill>
                  <a:srgbClr val="FF0000"/>
                </a:solidFill>
              </a:rPr>
              <a:t>                                                                                    </a:t>
            </a:r>
            <a:r>
              <a:rPr lang="pt-BR" sz="2400" b="1" dirty="0" err="1">
                <a:solidFill>
                  <a:srgbClr val="FF0000"/>
                </a:solidFill>
              </a:rPr>
              <a:t>Obs</a:t>
            </a:r>
            <a:r>
              <a:rPr lang="pt-BR" sz="2400" b="1" dirty="0">
                <a:solidFill>
                  <a:srgbClr val="FF0000"/>
                </a:solidFill>
              </a:rPr>
              <a:t>: Três meses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446588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C2D47D-5F90-416C-8DEB-64F689C135CD}"/>
              </a:ext>
            </a:extLst>
          </p:cNvPr>
          <p:cNvSpPr/>
          <p:nvPr/>
        </p:nvSpPr>
        <p:spPr>
          <a:xfrm>
            <a:off x="707010" y="6193102"/>
            <a:ext cx="101338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rgbClr val="0F314A"/>
                </a:solidFill>
                <a:latin typeface="Trebuchet MS" panose="020B0603020202020204" pitchFamily="34" charset="0"/>
              </a:rPr>
              <a:t>Fonte: Ministério da Saúde - Sistema de Informações Ambulatoriais do SUS (SIA/SUS)</a:t>
            </a:r>
            <a:endParaRPr lang="pt-BR" sz="1000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12AF18D-3890-4FE4-B581-8020B6402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95676"/>
              </p:ext>
            </p:extLst>
          </p:nvPr>
        </p:nvGraphicFramePr>
        <p:xfrm>
          <a:off x="579190" y="1441721"/>
          <a:ext cx="10779843" cy="344821"/>
        </p:xfrm>
        <a:graphic>
          <a:graphicData uri="http://schemas.openxmlformats.org/drawingml/2006/table">
            <a:tbl>
              <a:tblPr/>
              <a:tblGrid>
                <a:gridCol w="4848408">
                  <a:extLst>
                    <a:ext uri="{9D8B030D-6E8A-4147-A177-3AD203B41FA5}">
                      <a16:colId xmlns:a16="http://schemas.microsoft.com/office/drawing/2014/main" val="687708293"/>
                    </a:ext>
                  </a:extLst>
                </a:gridCol>
                <a:gridCol w="1240433">
                  <a:extLst>
                    <a:ext uri="{9D8B030D-6E8A-4147-A177-3AD203B41FA5}">
                      <a16:colId xmlns:a16="http://schemas.microsoft.com/office/drawing/2014/main" val="3268257332"/>
                    </a:ext>
                  </a:extLst>
                </a:gridCol>
                <a:gridCol w="1367007">
                  <a:extLst>
                    <a:ext uri="{9D8B030D-6E8A-4147-A177-3AD203B41FA5}">
                      <a16:colId xmlns:a16="http://schemas.microsoft.com/office/drawing/2014/main" val="1246677662"/>
                    </a:ext>
                  </a:extLst>
                </a:gridCol>
                <a:gridCol w="1597681">
                  <a:extLst>
                    <a:ext uri="{9D8B030D-6E8A-4147-A177-3AD203B41FA5}">
                      <a16:colId xmlns:a16="http://schemas.microsoft.com/office/drawing/2014/main" val="2921226702"/>
                    </a:ext>
                  </a:extLst>
                </a:gridCol>
                <a:gridCol w="1604008">
                  <a:extLst>
                    <a:ext uri="{9D8B030D-6E8A-4147-A177-3AD203B41FA5}">
                      <a16:colId xmlns:a16="http://schemas.microsoft.com/office/drawing/2014/main" val="288552077"/>
                    </a:ext>
                  </a:extLst>
                </a:gridCol>
                <a:gridCol w="122306">
                  <a:extLst>
                    <a:ext uri="{9D8B030D-6E8A-4147-A177-3AD203B41FA5}">
                      <a16:colId xmlns:a16="http://schemas.microsoft.com/office/drawing/2014/main" val="3475763299"/>
                    </a:ext>
                  </a:extLst>
                </a:gridCol>
              </a:tblGrid>
              <a:tr h="344821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FFFF"/>
                          </a:solidFill>
                          <a:effectLst/>
                        </a:rPr>
                        <a:t>Subgrupo procedimentos </a:t>
                      </a: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FFFF"/>
                          </a:solidFill>
                          <a:effectLst/>
                        </a:rPr>
                        <a:t>2025/set.</a:t>
                      </a: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FFFF"/>
                          </a:solidFill>
                          <a:effectLst/>
                        </a:rPr>
                        <a:t>2025/out.</a:t>
                      </a: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FFFF"/>
                          </a:solidFill>
                          <a:effectLst/>
                        </a:rPr>
                        <a:t>2025/nov.</a:t>
                      </a: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6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8453" marR="48453" marT="20765" marB="20765" anchor="b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508053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B52D1B62-5AC9-473A-9990-2DC83331F097}"/>
              </a:ext>
            </a:extLst>
          </p:cNvPr>
          <p:cNvSpPr/>
          <p:nvPr/>
        </p:nvSpPr>
        <p:spPr>
          <a:xfrm>
            <a:off x="832967" y="40177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600" b="1" dirty="0" err="1">
                <a:solidFill>
                  <a:srgbClr val="000000"/>
                </a:solidFill>
                <a:latin typeface="Trebuchet MS" panose="020B0603020202020204" pitchFamily="34" charset="0"/>
              </a:rPr>
              <a:t>Qtd.aprovada</a:t>
            </a:r>
            <a:r>
              <a:rPr lang="pt-BR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 por Ano/mês processamento segundo Grupo procedimento</a:t>
            </a:r>
            <a:br>
              <a:rPr lang="pt-BR" sz="1600" dirty="0"/>
            </a:br>
            <a:r>
              <a:rPr lang="pt-BR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Município:</a:t>
            </a:r>
            <a:r>
              <a:rPr lang="pt-BR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 420080 ANCHIETA</a:t>
            </a:r>
            <a:br>
              <a:rPr lang="pt-BR" sz="1600" dirty="0"/>
            </a:br>
            <a:r>
              <a:rPr lang="pt-BR" sz="1600" b="1" dirty="0">
                <a:solidFill>
                  <a:srgbClr val="000000"/>
                </a:solidFill>
                <a:latin typeface="Trebuchet MS" panose="020B0603020202020204" pitchFamily="34" charset="0"/>
              </a:rPr>
              <a:t>Período:</a:t>
            </a:r>
            <a:r>
              <a:rPr lang="pt-BR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 Set-</a:t>
            </a:r>
            <a:r>
              <a:rPr lang="pt-BR" sz="16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Nov</a:t>
            </a:r>
            <a:r>
              <a:rPr lang="pt-BR" sz="1600" dirty="0">
                <a:solidFill>
                  <a:srgbClr val="000000"/>
                </a:solidFill>
                <a:latin typeface="Trebuchet MS" panose="020B0603020202020204" pitchFamily="34" charset="0"/>
              </a:rPr>
              <a:t>/2025</a:t>
            </a:r>
            <a:endParaRPr lang="pt-BR" sz="16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C8F3DF1-D020-4934-88D6-C6421F2BF8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867430"/>
              </p:ext>
            </p:extLst>
          </p:nvPr>
        </p:nvGraphicFramePr>
        <p:xfrm>
          <a:off x="573957" y="1864708"/>
          <a:ext cx="10779845" cy="4329049"/>
        </p:xfrm>
        <a:graphic>
          <a:graphicData uri="http://schemas.openxmlformats.org/drawingml/2006/table">
            <a:tbl>
              <a:tblPr/>
              <a:tblGrid>
                <a:gridCol w="3398275">
                  <a:extLst>
                    <a:ext uri="{9D8B030D-6E8A-4147-A177-3AD203B41FA5}">
                      <a16:colId xmlns:a16="http://schemas.microsoft.com/office/drawing/2014/main" val="496485967"/>
                    </a:ext>
                  </a:extLst>
                </a:gridCol>
                <a:gridCol w="1474839">
                  <a:extLst>
                    <a:ext uri="{9D8B030D-6E8A-4147-A177-3AD203B41FA5}">
                      <a16:colId xmlns:a16="http://schemas.microsoft.com/office/drawing/2014/main" val="123947087"/>
                    </a:ext>
                  </a:extLst>
                </a:gridCol>
                <a:gridCol w="2585884">
                  <a:extLst>
                    <a:ext uri="{9D8B030D-6E8A-4147-A177-3AD203B41FA5}">
                      <a16:colId xmlns:a16="http://schemas.microsoft.com/office/drawing/2014/main" val="4200655589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1886870285"/>
                    </a:ext>
                  </a:extLst>
                </a:gridCol>
                <a:gridCol w="1757518">
                  <a:extLst>
                    <a:ext uri="{9D8B030D-6E8A-4147-A177-3AD203B41FA5}">
                      <a16:colId xmlns:a16="http://schemas.microsoft.com/office/drawing/2014/main" val="4238228086"/>
                    </a:ext>
                  </a:extLst>
                </a:gridCol>
              </a:tblGrid>
              <a:tr h="290410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TOTAL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9.112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10.238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9.985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dirty="0">
                          <a:effectLst/>
                          <a:highlight>
                            <a:srgbClr val="FFFF00"/>
                          </a:highlight>
                        </a:rPr>
                        <a:t>29.335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984853"/>
                  </a:ext>
                </a:extLst>
              </a:tr>
              <a:tr h="788255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01 Acoes de promocao e prevencao em saude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523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680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990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2.193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593471"/>
                  </a:ext>
                </a:extLst>
              </a:tr>
              <a:tr h="788255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02 Procedimentos com finalidade diagnostica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3.074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3.164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3.060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9.298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640488"/>
                  </a:ext>
                </a:extLst>
              </a:tr>
              <a:tr h="539332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03 Procedimentos clinicos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3.535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4.628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4.279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12.442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756943"/>
                  </a:ext>
                </a:extLst>
              </a:tr>
              <a:tr h="539332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04 Procedimentos cirurgicos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14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11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23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48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780576"/>
                  </a:ext>
                </a:extLst>
              </a:tr>
              <a:tr h="539332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07 Orteses, proteses e materiais especiais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41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36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40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117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392031"/>
                  </a:ext>
                </a:extLst>
              </a:tr>
              <a:tr h="788255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</a:rPr>
                        <a:t>08 Acoes complementares da atencao a saude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1.925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1.719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>
                          <a:effectLst/>
                        </a:rPr>
                        <a:t>1.593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effectLst/>
                        </a:rPr>
                        <a:t>5.237</a:t>
                      </a:r>
                    </a:p>
                  </a:txBody>
                  <a:tcPr marL="138290" marR="138290" marT="20744" marB="20744" anchor="ctr">
                    <a:lnL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5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24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17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11283" y="0"/>
            <a:ext cx="1036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3º QUADRIMENSTRE 2025 </a:t>
            </a:r>
          </a:p>
          <a:p>
            <a:pPr lvl="0" algn="ctr"/>
            <a:r>
              <a:rPr lang="pt-BR" sz="2400" dirty="0">
                <a:solidFill>
                  <a:prstClr val="black"/>
                </a:solidFill>
              </a:rPr>
              <a:t>Procedimentos desenvolvidos por área de atuação  - RANG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A1CC357-97DF-45CF-86ED-84DED2520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294520"/>
              </p:ext>
            </p:extLst>
          </p:nvPr>
        </p:nvGraphicFramePr>
        <p:xfrm>
          <a:off x="432618" y="999656"/>
          <a:ext cx="10068233" cy="5228067"/>
        </p:xfrm>
        <a:graphic>
          <a:graphicData uri="http://schemas.openxmlformats.org/drawingml/2006/table">
            <a:tbl>
              <a:tblPr/>
              <a:tblGrid>
                <a:gridCol w="8382580">
                  <a:extLst>
                    <a:ext uri="{9D8B030D-6E8A-4147-A177-3AD203B41FA5}">
                      <a16:colId xmlns:a16="http://schemas.microsoft.com/office/drawing/2014/main" val="619052717"/>
                    </a:ext>
                  </a:extLst>
                </a:gridCol>
                <a:gridCol w="1685653">
                  <a:extLst>
                    <a:ext uri="{9D8B030D-6E8A-4147-A177-3AD203B41FA5}">
                      <a16:colId xmlns:a16="http://schemas.microsoft.com/office/drawing/2014/main" val="402943354"/>
                    </a:ext>
                  </a:extLst>
                </a:gridCol>
              </a:tblGrid>
              <a:tr h="276275">
                <a:tc>
                  <a:txBody>
                    <a:bodyPr/>
                    <a:lstStyle/>
                    <a:p>
                      <a:pPr algn="l"/>
                      <a:r>
                        <a:rPr lang="pt-BR" sz="2000" b="1">
                          <a:solidFill>
                            <a:srgbClr val="495057"/>
                          </a:solidFill>
                          <a:effectLst/>
                        </a:rPr>
                        <a:t>Procedimentos</a:t>
                      </a:r>
                      <a:endParaRPr lang="pt-BR" sz="200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rgbClr val="495057"/>
                          </a:solidFill>
                          <a:effectLst/>
                        </a:rPr>
                        <a:t>Quantidade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A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580654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AFERIÇÃO DE PRESSÃO ARTERIAL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E0A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A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B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8.934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B0A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A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A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246125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AFERIÇÃO DE TEMPERATURA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B0B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B0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B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8.543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4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19599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ATENDIMENTO MEDICO EM UNIDADE DE PRONTO ATENDIMENTO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60B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B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B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5.253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A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B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B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868424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CONSULTA MEDICA EM ATENÇÃO PRIMÁRIA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F0B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B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B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B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5.176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30B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B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B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B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17422"/>
                  </a:ext>
                </a:extLst>
              </a:tr>
              <a:tr h="253476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AVALIAÇÃO ANTROPOMÉTRICA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A0B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B7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B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4.392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20B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B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B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C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000992"/>
                  </a:ext>
                </a:extLst>
              </a:tr>
              <a:tr h="390155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CONSULTA DE PROFISSIONAIS DE NÍVEL SUPERIOR NA ATENÇÃO PRIMÁRIA (EXCETO MÉ)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40B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C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BA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C4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4.050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40C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C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C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35680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ACOLHIMENTO COM CLASSIFICAÇÃO DE RISCO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90C4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C4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3.911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733360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MEDIÇÃO DE PESO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C9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1.868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851340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RASPAGEM ALISAMENTO E POLIMENTO SUPRAGENGIVAIS (POR SEXTANTE)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10C9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C9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1.226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C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033273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ORIENTAÇÃO INDIVIDUAL EM SAÚDE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C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C3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D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1.219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B0C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C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CB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CF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969015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RASPAGEM ALISAMENTO SUBGENGIVAIS (POR SEXTANTE)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00CD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F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D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891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A0CF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CF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CF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06956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GLICEMIA CAPILAR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D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765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D6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431937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ATENDIMENTO EM GRUPO NA ATENÇÃO PRIMÁRIA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A0D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C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D5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D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430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B0C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C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C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086097"/>
                  </a:ext>
                </a:extLst>
              </a:tr>
              <a:tr h="27627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PRIMEIRA CONSULTA ODONTOLOGICA PROGRAMÁTICA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A0D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D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0DE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424</a:t>
                      </a:r>
                    </a:p>
                  </a:txBody>
                  <a:tcPr marL="69069" marR="69069" marT="34534" marB="34534" anchor="ctr">
                    <a:lnL w="1270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0E2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489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79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11283" y="0"/>
            <a:ext cx="1036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3º QUADRIMENSTRE 2025</a:t>
            </a:r>
          </a:p>
          <a:p>
            <a:pPr lvl="0" algn="ctr"/>
            <a:r>
              <a:rPr lang="pt-BR" sz="2400" dirty="0">
                <a:solidFill>
                  <a:prstClr val="black"/>
                </a:solidFill>
              </a:rPr>
              <a:t>Procedimentos desenvolvidos por área de atuação - RANG 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FF3641A-D7AB-4567-9E11-EC02E3062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334247"/>
              </p:ext>
            </p:extLst>
          </p:nvPr>
        </p:nvGraphicFramePr>
        <p:xfrm>
          <a:off x="698090" y="830997"/>
          <a:ext cx="10589342" cy="5685360"/>
        </p:xfrm>
        <a:graphic>
          <a:graphicData uri="http://schemas.openxmlformats.org/drawingml/2006/table">
            <a:tbl>
              <a:tblPr/>
              <a:tblGrid>
                <a:gridCol w="8981353">
                  <a:extLst>
                    <a:ext uri="{9D8B030D-6E8A-4147-A177-3AD203B41FA5}">
                      <a16:colId xmlns:a16="http://schemas.microsoft.com/office/drawing/2014/main" val="517798106"/>
                    </a:ext>
                  </a:extLst>
                </a:gridCol>
                <a:gridCol w="1607989">
                  <a:extLst>
                    <a:ext uri="{9D8B030D-6E8A-4147-A177-3AD203B41FA5}">
                      <a16:colId xmlns:a16="http://schemas.microsoft.com/office/drawing/2014/main" val="3711444469"/>
                    </a:ext>
                  </a:extLst>
                </a:gridCol>
              </a:tblGrid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RESTAURAÇÃO DE DENTE PERMANENTE POSTERIOR COM RESINA COMPOSTA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70C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C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C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C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384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F0C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C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C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D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733525"/>
                  </a:ext>
                </a:extLst>
              </a:tr>
              <a:tr h="28691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CONSULTA DE PROFISSIONAIS DE NIVEL SUPERIOR NA ATENÇÃO ESPECIALIZADA (EXCETO MÉDICO)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C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D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C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D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354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D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D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D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D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242498"/>
                  </a:ext>
                </a:extLst>
              </a:tr>
              <a:tr h="206149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ATENDIMENTO FISIOTERAPÊUTICO EM PACIENTES NO PRÉ E PÓS-OPERATÓRIO NAS DISFUNÇÕES MÚSCULO 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50D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D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D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251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80D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D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D5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100914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PREPARAÇÃO PARA O ELETROCARDIOGRAMA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10D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D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E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242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774682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RESTAURAÇÃO DE DENTE PERMANENTE ANTERIOR COM RESINA COMPOSTA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E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E9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237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E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E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908734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COLETA DE MATERIAL DO COLO DE ÚTERO PARA EXAME CITOPATOLÓGICO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E0E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E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1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233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40E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E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E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0E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96775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CONSULTA/ATENDIMENTO DOMICILIAR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ED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233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30E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E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0EC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F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378272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PROFILAXIA / REMOÇÃO DA PLACA BACTERIANA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20ED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F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ED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227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B0F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F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F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491791"/>
                  </a:ext>
                </a:extLst>
              </a:tr>
              <a:tr h="26011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TESTE RÁPIDO PARA DETECÇÃO DE ANTICORPOS ANTI-HIV PARAPOPULAÇÃO GERAL (EXCETO GESTANTE)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F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F2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F7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184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000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F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193158"/>
                  </a:ext>
                </a:extLst>
              </a:tr>
              <a:tr h="199013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TESTE RÁPIDO TREPONÊMICO (SÍFILIS) PARA POPULAÇÃO GERAL(EXCETO GESTANTE, PARCEIRO OU PARCERIA)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A0F7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F7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FF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181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C0F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F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FB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F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568978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ELETROCARDIOGRAMA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B0FF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F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FF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176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20F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F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F6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627280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TESTE RÁPIDO PARA DETECÇÃO DE HEPATITE C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175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2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402150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CURATIVO ESPECIAL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E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0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1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172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0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015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533670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ADMINISTRAÇÃO DE MEDICAMENTOS POR VIA INTRAMUSCULAR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701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5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1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0D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170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1015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15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15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963164"/>
                  </a:ext>
                </a:extLst>
              </a:tr>
              <a:tr h="220321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TESTE RÁPIDO PARA DETECÇÃO DE INFECÇÃO PELO HBV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F00D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0D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145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B01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6422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ATENDIMENTO DE URGENCIA C/ OBSERVACAO ATE 24 HORAS EM ATENCAO ESPECIALIZADA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141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44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Outros Procedimentos 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</a:rPr>
                        <a:t>1.933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712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t-BR" sz="2000" dirty="0">
                          <a:effectLst/>
                        </a:rPr>
                        <a:t>Total de Procedimentos </a:t>
                      </a: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01F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i="0" dirty="0">
                          <a:solidFill>
                            <a:srgbClr val="495057"/>
                          </a:solidFill>
                          <a:effectLst/>
                          <a:latin typeface="-apple-system"/>
                        </a:rPr>
                        <a:t> </a:t>
                      </a:r>
                      <a:r>
                        <a:rPr lang="pt-BR" sz="2000" b="1" dirty="0">
                          <a:highlight>
                            <a:srgbClr val="FFFF00"/>
                          </a:highlight>
                        </a:rPr>
                        <a:t>52.575</a:t>
                      </a:r>
                      <a:endParaRPr lang="pt-BR" sz="2000" b="1" dirty="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55080" marR="55080" marT="27540" marB="27540" anchor="ctr">
                    <a:lnL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022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805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61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33080" y="1536174"/>
            <a:ext cx="9167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ATIVIDADES-PRODUÇÃO</a:t>
            </a:r>
            <a:br>
              <a:rPr kumimoji="0" lang="pt-BR" sz="6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pt-BR" sz="6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 UPA-UNIDADE DE PRONTO ATENDIMENTO DO MUNICÍPIO DE ANCHIETA-SC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65" y="124352"/>
            <a:ext cx="1700122" cy="141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645" y="103388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020456" y="682580"/>
            <a:ext cx="355732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3º Quadrimestre/2025</a:t>
            </a:r>
          </a:p>
        </p:txBody>
      </p:sp>
    </p:spTree>
    <p:extLst>
      <p:ext uri="{BB962C8B-B14F-4D97-AF65-F5344CB8AC3E}">
        <p14:creationId xmlns:p14="http://schemas.microsoft.com/office/powerpoint/2010/main" val="334836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52285" y="1429096"/>
            <a:ext cx="11359604" cy="538609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PRODUÇAO DO</a:t>
            </a:r>
            <a:r>
              <a:rPr kumimoji="0" lang="pt-BR" sz="32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 3º QUADRIMESTRE/2025(</a:t>
            </a:r>
            <a:r>
              <a:rPr lang="pt-BR" sz="3200" kern="0" dirty="0"/>
              <a:t>Setembro a Dezembro</a:t>
            </a:r>
            <a:r>
              <a:rPr kumimoji="0" lang="pt-BR" sz="32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3200" kern="0" dirty="0"/>
              <a:t>Consultas e Plantões 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Consultas Dr. Juarez – 724   (terças feiras a tarde e sábado de manhã)</a:t>
            </a:r>
            <a:endParaRPr lang="pt-BR" sz="2800" b="1" kern="0" dirty="0"/>
          </a:p>
          <a:p>
            <a:pPr lvl="0">
              <a:spcBef>
                <a:spcPct val="20000"/>
              </a:spcBef>
              <a:defRPr/>
            </a:pPr>
            <a:r>
              <a:rPr lang="pt-BR" sz="2800" b="1" kern="0" dirty="0"/>
              <a:t>Consultas de Plantão 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Dr. José – 943	          Dr. </a:t>
            </a:r>
            <a:r>
              <a:rPr lang="pt-BR" sz="2800" kern="0" dirty="0" err="1"/>
              <a:t>Dyego</a:t>
            </a:r>
            <a:r>
              <a:rPr lang="pt-BR" sz="2800" kern="0" dirty="0"/>
              <a:t> - 45</a:t>
            </a:r>
            <a:endParaRPr lang="pt-BR" sz="2800" b="1" kern="0" dirty="0"/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Dr. Paulo – 506                </a:t>
            </a:r>
            <a:r>
              <a:rPr lang="pt-BR" sz="2800" b="1" kern="0" dirty="0"/>
              <a:t>Dra. </a:t>
            </a:r>
            <a:r>
              <a:rPr lang="pt-BR" sz="2800" b="1" kern="0" dirty="0" err="1"/>
              <a:t>Jenifer</a:t>
            </a:r>
            <a:r>
              <a:rPr lang="pt-BR" sz="2800" b="1" kern="0" dirty="0"/>
              <a:t> - Plantão Diurno – 2.373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Dr. Gabriel – </a:t>
            </a:r>
            <a:r>
              <a:rPr lang="pt-BR" sz="2800" b="1" kern="0" dirty="0"/>
              <a:t> </a:t>
            </a:r>
            <a:r>
              <a:rPr lang="pt-BR" sz="2800" kern="0" dirty="0"/>
              <a:t> 160           Dr. Israel – 64   </a:t>
            </a:r>
            <a:endParaRPr lang="pt-BR" sz="2800" b="1" kern="0" dirty="0"/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Dr. Maurício – 280           Dra. Carla – 58 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Dr. Eduardo – 49             Dr.- Guilherme – 26</a:t>
            </a:r>
            <a:endParaRPr lang="pt-BR" sz="2800" b="1" kern="0" dirty="0">
              <a:highlight>
                <a:srgbClr val="FFFF00"/>
              </a:highlight>
            </a:endParaRPr>
          </a:p>
          <a:p>
            <a:pPr lvl="0">
              <a:spcBef>
                <a:spcPct val="20000"/>
              </a:spcBef>
              <a:defRPr/>
            </a:pPr>
            <a:r>
              <a:rPr lang="pt-BR" sz="2800" kern="0" dirty="0"/>
              <a:t>Dra. Camila -  30	        </a:t>
            </a:r>
            <a:r>
              <a:rPr lang="pt-BR" sz="3200" b="1" kern="0" dirty="0">
                <a:highlight>
                  <a:srgbClr val="FFFF00"/>
                </a:highlight>
              </a:rPr>
              <a:t>TOTAL – 5.258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0057" y="510639"/>
            <a:ext cx="885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Unidade de Pronto Atendimento – Hospital  </a:t>
            </a: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11" y="276220"/>
            <a:ext cx="1835056" cy="133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021" y="116681"/>
            <a:ext cx="1633979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3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144353" y="153908"/>
            <a:ext cx="5252976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272BC4F-6AFB-4058-8CA5-A65EFCE64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39" y="1218500"/>
            <a:ext cx="11260121" cy="563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91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144351" y="153908"/>
            <a:ext cx="5252976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2B4F64F-9D94-4896-85FB-32918A3274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019" y="1009649"/>
            <a:ext cx="10297962" cy="584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92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144351" y="153908"/>
            <a:ext cx="5252976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8D14896-FA98-448B-9C51-474397FAE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87" y="1009650"/>
            <a:ext cx="11257936" cy="572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1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26103" y="153908"/>
            <a:ext cx="5089471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FD01F31-6C20-40A7-88B2-59571227B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971" y="1218501"/>
            <a:ext cx="10456484" cy="540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28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26103" y="153908"/>
            <a:ext cx="5089471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5C6741-56F1-4ED4-953E-4D421DCC20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0" y="1081548"/>
            <a:ext cx="12041280" cy="562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3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26103" y="153908"/>
            <a:ext cx="5089471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5279E72-2B71-4733-987C-BB5FE5CFD5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13" y="1081548"/>
            <a:ext cx="11838039" cy="577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6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26103" y="153908"/>
            <a:ext cx="5089471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5DECF4A-EAC7-45DB-B013-628082AA35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16" y="1009650"/>
            <a:ext cx="11131914" cy="565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49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84731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60" y="120753"/>
            <a:ext cx="2474170" cy="1097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226103" y="153908"/>
            <a:ext cx="5089471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UPA 24h - 3º Quadrimestre/2025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75018C9-7999-4874-987E-0B2BA99D6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93" y="1218501"/>
            <a:ext cx="10826345" cy="551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89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50750" y="6311734"/>
            <a:ext cx="8687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e-SUS - Atenção Básica Ministério da Saúde, </a:t>
            </a:r>
            <a:r>
              <a:rPr lang="pt-BR" dirty="0" err="1">
                <a:solidFill>
                  <a:srgbClr val="000000"/>
                </a:solidFill>
              </a:rPr>
              <a:t>Rang</a:t>
            </a:r>
            <a:r>
              <a:rPr lang="pt-BR" dirty="0">
                <a:solidFill>
                  <a:srgbClr val="000000"/>
                </a:solidFill>
              </a:rPr>
              <a:t> e  Departamento de Saúde </a:t>
            </a: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793173" cy="133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6587" y="719298"/>
            <a:ext cx="11038115" cy="551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/>
              <a:t>Consolidado  - 3º Quadrimestre/2025 – PRODUÇÃO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/>
              <a:t>Principais procedimentos desenvolvidos por área de atuação  - 4 meses setembro a dezembro/2025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sz="2800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Procedimentos individuais conforme registro (</a:t>
            </a:r>
            <a:r>
              <a:rPr lang="pt-BR" sz="2800" dirty="0" err="1"/>
              <a:t>Rang</a:t>
            </a:r>
            <a:r>
              <a:rPr lang="pt-BR" sz="2800" dirty="0"/>
              <a:t>) </a:t>
            </a:r>
            <a:r>
              <a:rPr lang="pt-BR" sz="2800" b="1" dirty="0"/>
              <a:t>– 52.575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Procedimentos E-SUS – </a:t>
            </a:r>
            <a:r>
              <a:rPr lang="pt-BR" sz="2800" b="1" dirty="0"/>
              <a:t>29.335 (Três meses) </a:t>
            </a:r>
            <a:r>
              <a:rPr lang="pt-BR" sz="2800" dirty="0"/>
              <a:t> </a:t>
            </a:r>
            <a:endParaRPr lang="pt-BR" sz="2800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Procedimento Pronto Atendimento consultas </a:t>
            </a:r>
            <a:r>
              <a:rPr lang="pt-BR" sz="2800" b="1" dirty="0"/>
              <a:t>– 5.258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Viagens TFD –</a:t>
            </a:r>
            <a:r>
              <a:rPr lang="pt-BR" sz="2800" b="1" dirty="0"/>
              <a:t>  938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Paciente e acompanhantes – </a:t>
            </a:r>
            <a:r>
              <a:rPr lang="pt-BR" sz="2800" b="1" dirty="0"/>
              <a:t>4.745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Procedimentos CIS-AMEOSC -  Consultas e exames </a:t>
            </a:r>
            <a:r>
              <a:rPr lang="pt-BR" sz="2800" b="1" dirty="0"/>
              <a:t>– 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sz="28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170" y="61807"/>
            <a:ext cx="1835055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2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50750" y="6488667"/>
            <a:ext cx="8687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Setor da  Vigilância </a:t>
            </a: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108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27761" y="176934"/>
            <a:ext cx="11038115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/>
              <a:t>Vigilância Sanitária - 3º Quadrimestre/2025 – PRODUÇÃO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sz="28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6994" y="61807"/>
            <a:ext cx="1360231" cy="108065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A0A9B3B-0FA0-49DF-80BB-BACD6B887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1" y="1142462"/>
            <a:ext cx="11384095" cy="534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93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53143" y="0"/>
            <a:ext cx="113646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>
                <a:solidFill>
                  <a:prstClr val="black"/>
                </a:solidFill>
                <a:latin typeface="Calibri"/>
              </a:rPr>
              <a:t>3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º Quadrimestre - </a:t>
            </a:r>
            <a:r>
              <a:rPr lang="pt-BR" sz="2800" b="1" dirty="0">
                <a:solidFill>
                  <a:prstClr val="black"/>
                </a:solidFill>
                <a:latin typeface="Calibri"/>
              </a:rPr>
              <a:t>Janeiro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lang="pt-BR" sz="2800" b="1" dirty="0">
                <a:solidFill>
                  <a:prstClr val="black"/>
                </a:solidFill>
                <a:latin typeface="Calibri"/>
              </a:rPr>
              <a:t>dezembro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/2025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08759" y="6441765"/>
            <a:ext cx="482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SIPOS/2025 - Setor Contábil da prefeitura  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AF19F9B-C050-0269-F8F5-7C57F6BC3F4A}"/>
              </a:ext>
            </a:extLst>
          </p:cNvPr>
          <p:cNvSpPr txBox="1">
            <a:spLocks/>
          </p:cNvSpPr>
          <p:nvPr/>
        </p:nvSpPr>
        <p:spPr>
          <a:xfrm>
            <a:off x="1741292" y="764264"/>
            <a:ext cx="9406606" cy="14647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5080" lvl="0" indent="-826135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Aplicação de Recursos em Ações e Serviços Públicos de Saúde</a:t>
            </a:r>
          </a:p>
          <a:p>
            <a:pPr marL="0" marR="5080" lvl="0" indent="-826135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b="1" u="sng" dirty="0">
              <a:solidFill>
                <a:prstClr val="black"/>
              </a:solidFill>
              <a:latin typeface="Calibri"/>
            </a:endParaRPr>
          </a:p>
          <a:p>
            <a:pPr marL="0" marR="5080" lvl="0" indent="-826135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Fundo Municipal de Saúde 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8184F27-AB39-4040-B56D-538C29631818}"/>
              </a:ext>
            </a:extLst>
          </p:cNvPr>
          <p:cNvSpPr/>
          <p:nvPr/>
        </p:nvSpPr>
        <p:spPr>
          <a:xfrm>
            <a:off x="1514168" y="2890391"/>
            <a:ext cx="9633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Arabic Typesetting" pitchFamily="66" charset="-78"/>
              </a:rPr>
              <a:t>CONFORME A LEI COMPLEMENTAR Nº 141/12</a:t>
            </a:r>
          </a:p>
        </p:txBody>
      </p:sp>
    </p:spTree>
    <p:extLst>
      <p:ext uri="{BB962C8B-B14F-4D97-AF65-F5344CB8AC3E}">
        <p14:creationId xmlns:p14="http://schemas.microsoft.com/office/powerpoint/2010/main" val="747029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6" name="Picture 2" descr="Resultado de imagem para Brasão de municipio de Anchieta SC">
            <a:extLst>
              <a:ext uri="{FF2B5EF4-FFF2-40B4-BE49-F238E27FC236}">
                <a16:creationId xmlns:a16="http://schemas.microsoft.com/office/drawing/2014/main" id="{0DBE256B-2977-4586-BF03-84F974B0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152074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83EA3-5DEE-434E-8928-6D008281C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8830" y="0"/>
            <a:ext cx="1453170" cy="10806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4DD0CEF-5E9C-48DB-AA87-FE881E7B4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447" y="0"/>
            <a:ext cx="9330267" cy="648546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6" name="Picture 2" descr="Resultado de imagem para Brasão de municipio de Anchieta SC">
            <a:extLst>
              <a:ext uri="{FF2B5EF4-FFF2-40B4-BE49-F238E27FC236}">
                <a16:creationId xmlns:a16="http://schemas.microsoft.com/office/drawing/2014/main" id="{0DBE256B-2977-4586-BF03-84F974B0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915009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83EA3-5DEE-434E-8928-6D008281C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068" y="0"/>
            <a:ext cx="1339932" cy="10806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DCC439D-B395-4698-ABF6-DC52A1786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334" y="228600"/>
            <a:ext cx="9666734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69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6" name="Picture 2" descr="Resultado de imagem para Brasão de municipio de Anchieta SC">
            <a:extLst>
              <a:ext uri="{FF2B5EF4-FFF2-40B4-BE49-F238E27FC236}">
                <a16:creationId xmlns:a16="http://schemas.microsoft.com/office/drawing/2014/main" id="{0DBE256B-2977-4586-BF03-84F974B0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1467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83EA3-5DEE-434E-8928-6D008281C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0533" y="0"/>
            <a:ext cx="1151467" cy="10806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C6D69EC-D61A-4F80-87CC-FB2B3DD95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256" y="142416"/>
            <a:ext cx="9945488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71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6" name="Picture 2" descr="Resultado de imagem para Brasão de municipio de Anchieta SC">
            <a:extLst>
              <a:ext uri="{FF2B5EF4-FFF2-40B4-BE49-F238E27FC236}">
                <a16:creationId xmlns:a16="http://schemas.microsoft.com/office/drawing/2014/main" id="{0DBE256B-2977-4586-BF03-84F974B0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414"/>
            <a:ext cx="1261533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83EA3-5DEE-434E-8928-6D008281C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0" y="0"/>
            <a:ext cx="1168400" cy="108065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3C22252-07D8-4F55-8878-DB4FA1B8B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230" y="9047"/>
            <a:ext cx="9421540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680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ítulo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33285"/>
          </a:xfrm>
        </p:spPr>
        <p:txBody>
          <a:bodyPr/>
          <a:lstStyle/>
          <a:p>
            <a:r>
              <a:rPr lang="pt-BR" altLang="pt-BR" dirty="0"/>
              <a:t>PRESTAÇÃO DE CONTAS</a:t>
            </a:r>
            <a:endParaRPr lang="pt-BR" altLang="pt-BR" dirty="0">
              <a:hlinkClick r:id="rId2" action="ppaction://hlinkfile"/>
            </a:endParaRPr>
          </a:p>
        </p:txBody>
      </p:sp>
      <p:pic>
        <p:nvPicPr>
          <p:cNvPr id="6" name="Picture 2" descr="Resultado de imagem para Brasão de municipio de Anchieta SC">
            <a:extLst>
              <a:ext uri="{FF2B5EF4-FFF2-40B4-BE49-F238E27FC236}">
                <a16:creationId xmlns:a16="http://schemas.microsoft.com/office/drawing/2014/main" id="{0DBE256B-2977-4586-BF03-84F974B0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FB83EA3-5DEE-434E-8928-6D008281C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0DE4D6E-9A65-4675-8013-44CF92230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428" y="113837"/>
            <a:ext cx="8583657" cy="6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2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5123" name="Título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70936"/>
          </a:xfrm>
        </p:spPr>
        <p:txBody>
          <a:bodyPr/>
          <a:lstStyle/>
          <a:p>
            <a:r>
              <a:rPr lang="pt-BR" altLang="pt-BR" dirty="0"/>
              <a:t>PRESTAÇÃO DE CONTAS</a:t>
            </a:r>
            <a:endParaRPr lang="pt-BR" altLang="pt-BR" dirty="0">
              <a:hlinkClick r:id="rId2" action="ppaction://hlinkfile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2C3E40A-89BB-4E5A-829C-52C72F894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27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Número de Slid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CCF01B-512C-492B-A564-BC598D05B461}" type="slidenum">
              <a:rPr lang="pt-BR" altLang="pt-BR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pt-BR" altLang="pt-BR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C45AF5A-AD47-4913-9A8D-BF57B0592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136524"/>
            <a:ext cx="11988800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49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1" y="0"/>
            <a:ext cx="1169009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1160" y="0"/>
            <a:ext cx="1125249" cy="108065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18AF940-D3A4-4750-832B-3BC0D1B44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840" y="0"/>
            <a:ext cx="9568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971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48"/>
            <a:ext cx="1100667" cy="85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19988"/>
            <a:ext cx="1625600" cy="90287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2980F7D-0E1F-43D9-A057-8D37A5D9E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668" y="355600"/>
            <a:ext cx="9465732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4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3º Quadrimestre/2026</a:t>
            </a:r>
          </a:p>
          <a:p>
            <a:pPr algn="ctr"/>
            <a:r>
              <a:rPr lang="pt-BR" sz="2800" dirty="0"/>
              <a:t>  Campanha de Multivacinação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4C5390-5ED6-49F3-8A82-0F6391905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93" y="1080655"/>
            <a:ext cx="5143500" cy="57773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4DDD778-0E94-494F-942B-A9C6507B6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192" y="1080655"/>
            <a:ext cx="5417575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22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3º Quadrimestre/2026</a:t>
            </a:r>
          </a:p>
          <a:p>
            <a:pPr algn="ctr"/>
            <a:r>
              <a:rPr lang="pt-BR" sz="2800" dirty="0"/>
              <a:t>  Campanha de Multivacinação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D503589-B015-4BB4-A617-FE85B831C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428" y="1156069"/>
            <a:ext cx="3857625" cy="570193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528A07A-4374-487F-8162-B200EAB03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053" y="1156069"/>
            <a:ext cx="5143500" cy="57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49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 de encerramento ACS e ACE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611D65-14CE-4FEA-8861-3F21D8225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35" y="1297858"/>
            <a:ext cx="4630993" cy="548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93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Outubro Rosa e Novembro Azul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EBDB1A-8684-451C-9F02-5860B9BFE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6" y="1080655"/>
            <a:ext cx="5143500" cy="577734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C0B2A9-034C-4B17-A5D1-3F52F0211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856" y="1080655"/>
            <a:ext cx="5143500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741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Outubro Rosa e Novembro Azul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DB14ECF-76BE-4069-87BC-C6D25FDA66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6069"/>
            <a:ext cx="12192000" cy="57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52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Outubro Rosa e Novembro Azul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ABF2F9-F562-411E-B4BA-F7122A721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56068"/>
            <a:ext cx="9144000" cy="57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6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de Dengue – Pedágio 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7CB6816-33F8-4D5D-9175-701F109CE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6069"/>
            <a:ext cx="5143500" cy="5701931"/>
          </a:xfrm>
          <a:prstGeom prst="rect">
            <a:avLst/>
          </a:prstGeom>
        </p:spPr>
      </p:pic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26DEE7D-41B8-478F-B80B-63F3DF8CA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160" y="1156070"/>
            <a:ext cx="7062840" cy="570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42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927" y="0"/>
            <a:ext cx="1835055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897626" y="78662"/>
            <a:ext cx="7905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de Dengue – Pedágio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0DC77E0-7CE9-4FC5-A4AD-33B13CB8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8" y="1032769"/>
            <a:ext cx="5143500" cy="582523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23314B2-E5B8-40CF-8616-FB31A9BDC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962" y="1032769"/>
            <a:ext cx="6720037" cy="58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5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da Vigilância Sanitária – Inspeção Fossa e Filtro 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93A040-7774-4A44-BF69-C7ACA49B2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32769"/>
            <a:ext cx="5801032" cy="579819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CA87DE4-149D-4B06-8452-B068A4BEF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0193" y="1005731"/>
            <a:ext cx="6341807" cy="582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273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da Vigilância Sanitária – Inspeção Fossa e Filtro 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F41DCB2-FF86-40B2-B581-833604489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8" y="1111431"/>
            <a:ext cx="5143500" cy="57465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57D004EE-C316-404F-8E30-1C40222DE4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628" y="1111431"/>
            <a:ext cx="6975372" cy="574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49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da Vigilância Sanitária – Denuncias  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17DDFA6-02D5-414C-A14E-FA2A88332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8" y="1111431"/>
            <a:ext cx="4014840" cy="57773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223B51E-89AB-47A9-866F-AAABB7332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970" y="1080655"/>
            <a:ext cx="4277032" cy="57773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3FF0D91-EB4B-4E70-BC82-27715A77F9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858" y="1080654"/>
            <a:ext cx="3569112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046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da Vigilância Sanitária – Aterro Sanitário - Alvará  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881090B-3522-4B3F-9011-D9DC4C33D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58" y="1080655"/>
            <a:ext cx="4175768" cy="57465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386D6FB-1799-4797-A8E7-117E80D0D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026" y="1080655"/>
            <a:ext cx="3893574" cy="577734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A953E92-CE21-4CF3-BC3C-DE49FB435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0" y="1080655"/>
            <a:ext cx="3962400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453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Físicas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DFE15E9-6FD9-44A3-B3C5-869827157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197856"/>
            <a:ext cx="4257368" cy="566014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0AFB7F1-B479-4913-A8BC-8318994B7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2285" y="1197856"/>
            <a:ext cx="3982063" cy="566014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9A07671-DB7F-42CD-B9BE-6B619ADF7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4348" y="1197856"/>
            <a:ext cx="3947651" cy="56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2969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Físicas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50ED7A8-61B8-4D78-8867-599A50DFE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775" y="1234731"/>
            <a:ext cx="3857625" cy="554460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2A048A0-1518-4842-94ED-B6B23382E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400" y="1234731"/>
            <a:ext cx="5143500" cy="554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66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Odontológicas – Saúde Bucal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23A001E-2D48-429A-BAEC-F93DAA357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234731"/>
            <a:ext cx="5943600" cy="5623269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040B998-1C80-4585-A93D-233690526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599" y="1234730"/>
            <a:ext cx="6248401" cy="562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063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Odontológicas – Saúde Bucal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6A5F8AE-AF2C-4E4F-B8BA-F2602A603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4731"/>
            <a:ext cx="6440129" cy="562326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21811B7-E944-4402-BB12-A0E9AF2F9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0129" y="1282617"/>
            <a:ext cx="5751871" cy="557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77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Odontológicas – Saúde Bucal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A828752-9659-4128-9212-1DE77EA68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428" y="1111431"/>
            <a:ext cx="9144000" cy="574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873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de ações no Quadrimestre</a:t>
            </a:r>
          </a:p>
          <a:p>
            <a:pPr algn="ctr"/>
            <a:r>
              <a:rPr lang="pt-BR" sz="2800" dirty="0"/>
              <a:t>  Atividades Setembro Amarelo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079700C-B234-4D94-ACA1-39150C6CB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080655"/>
            <a:ext cx="4021394" cy="577734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512B207-C818-4790-806A-0E435417A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394" y="1086362"/>
            <a:ext cx="8170605" cy="574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305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da Unidade de Pronto Atendimento (Hospital) </a:t>
            </a:r>
          </a:p>
          <a:p>
            <a:pPr algn="ctr"/>
            <a:r>
              <a:rPr lang="pt-BR" sz="2800" dirty="0"/>
              <a:t>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64ABF9-04D5-4A40-A9E9-FEB6DEF05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0655"/>
            <a:ext cx="6656439" cy="577734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1060B17-05C7-4942-BD82-10420D4D1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439" y="1080655"/>
            <a:ext cx="5535561" cy="57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466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da Unidade de Pronto Atendimento (Hospital) </a:t>
            </a:r>
          </a:p>
          <a:p>
            <a:pPr algn="ctr"/>
            <a:r>
              <a:rPr lang="pt-BR" sz="2800" dirty="0"/>
              <a:t>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7161F2-9E5E-4D48-90FB-58966CEED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4014"/>
            <a:ext cx="5338916" cy="570398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04C5F96-628A-4F92-96BB-1C1EF26D3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916" y="1154014"/>
            <a:ext cx="6853083" cy="570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40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" y="75414"/>
            <a:ext cx="1453170" cy="108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981" y="0"/>
            <a:ext cx="1016001" cy="108065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39886F5-1994-6DD1-580F-CA615B6A97EF}"/>
              </a:ext>
            </a:extLst>
          </p:cNvPr>
          <p:cNvSpPr txBox="1"/>
          <p:nvPr/>
        </p:nvSpPr>
        <p:spPr>
          <a:xfrm>
            <a:off x="1238865" y="78662"/>
            <a:ext cx="9724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Registro da Unidade de Pronto Atendimento (Hospital) </a:t>
            </a:r>
          </a:p>
          <a:p>
            <a:pPr algn="ctr"/>
            <a:r>
              <a:rPr lang="pt-BR" sz="2800" dirty="0"/>
              <a:t>   </a:t>
            </a:r>
          </a:p>
        </p:txBody>
      </p:sp>
      <p:sp>
        <p:nvSpPr>
          <p:cNvPr id="5" name="AutoShape 2" descr="blob:https://web.whatsapp.com/32d6580b-3247-4006-88ee-8b42624332ab">
            <a:extLst>
              <a:ext uri="{FF2B5EF4-FFF2-40B4-BE49-F238E27FC236}">
                <a16:creationId xmlns:a16="http://schemas.microsoft.com/office/drawing/2014/main" id="{162B522F-5C39-4039-ABDE-6C773A66E7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D380E4C-7A84-4EDD-869B-D8923F2E6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58" y="1156069"/>
            <a:ext cx="3890632" cy="570193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4889981-8AD4-46D6-B815-D0DBD029A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890" y="1156069"/>
            <a:ext cx="3736258" cy="570193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B270DAC-6C5C-4590-ACFE-9EA15EDFC2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148" y="1156069"/>
            <a:ext cx="4404852" cy="57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07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26919" y="811361"/>
            <a:ext cx="9559637" cy="4092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Prestação de Contas  3º Quadrimestre 2025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Secretaria Municipal de Saúde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Fundo municipal de Saúde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Anchieta/SC,  20 de fevereiro de 2026</a:t>
            </a: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07" y="219075"/>
            <a:ext cx="1785225" cy="126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770" y="48541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810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12696</TotalTime>
  <Words>1423</Words>
  <Application>Microsoft Office PowerPoint</Application>
  <PresentationFormat>Widescreen</PresentationFormat>
  <Paragraphs>313</Paragraphs>
  <Slides>51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51</vt:i4>
      </vt:variant>
    </vt:vector>
  </HeadingPairs>
  <TitlesOfParts>
    <vt:vector size="61" baseType="lpstr">
      <vt:lpstr>-apple-system</vt:lpstr>
      <vt:lpstr>Arabic Typesetting</vt:lpstr>
      <vt:lpstr>Arial</vt:lpstr>
      <vt:lpstr>Arial Rounded MT Bold</vt:lpstr>
      <vt:lpstr>Calibri</vt:lpstr>
      <vt:lpstr>Calibri Light</vt:lpstr>
      <vt:lpstr>Trebuchet MS</vt:lpstr>
      <vt:lpstr>Tema do Office</vt:lpstr>
      <vt:lpstr>1_Tema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PRESTAÇÃO DE CONTAS</vt:lpstr>
      <vt:lpstr>PRESTAÇÃO DE CONTAS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ADEMIR JOSE ZIMMERMANN</cp:lastModifiedBy>
  <cp:revision>384</cp:revision>
  <dcterms:created xsi:type="dcterms:W3CDTF">2017-09-25T03:42:27Z</dcterms:created>
  <dcterms:modified xsi:type="dcterms:W3CDTF">2026-02-17T22:10:37Z</dcterms:modified>
</cp:coreProperties>
</file>